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256" r:id="rId4"/>
    <p:sldId id="258" r:id="rId5"/>
    <p:sldId id="257" r:id="rId6"/>
    <p:sldId id="279" r:id="rId7"/>
    <p:sldId id="280" r:id="rId8"/>
    <p:sldId id="281" r:id="rId9"/>
    <p:sldId id="282" r:id="rId10"/>
    <p:sldId id="286" r:id="rId11"/>
    <p:sldId id="283" r:id="rId12"/>
    <p:sldId id="2335" r:id="rId13"/>
    <p:sldId id="284" r:id="rId14"/>
    <p:sldId id="264" r:id="rId15"/>
    <p:sldId id="273" r:id="rId16"/>
    <p:sldId id="2332" r:id="rId17"/>
    <p:sldId id="274" r:id="rId18"/>
    <p:sldId id="265" r:id="rId19"/>
    <p:sldId id="285" r:id="rId20"/>
    <p:sldId id="2304" r:id="rId21"/>
    <p:sldId id="2333" r:id="rId22"/>
    <p:sldId id="270" r:id="rId23"/>
    <p:sldId id="271" r:id="rId24"/>
    <p:sldId id="272" r:id="rId25"/>
    <p:sldId id="261" r:id="rId26"/>
    <p:sldId id="263" r:id="rId27"/>
    <p:sldId id="2237" r:id="rId28"/>
    <p:sldId id="2270" r:id="rId29"/>
    <p:sldId id="262" r:id="rId30"/>
    <p:sldId id="2316" r:id="rId31"/>
    <p:sldId id="2317" r:id="rId32"/>
    <p:sldId id="2318" r:id="rId33"/>
    <p:sldId id="2319" r:id="rId34"/>
    <p:sldId id="2320" r:id="rId35"/>
    <p:sldId id="2321" r:id="rId36"/>
    <p:sldId id="2322" r:id="rId37"/>
    <p:sldId id="476" r:id="rId38"/>
    <p:sldId id="2323" r:id="rId39"/>
    <p:sldId id="569" r:id="rId40"/>
    <p:sldId id="2330" r:id="rId41"/>
    <p:sldId id="2250" r:id="rId42"/>
    <p:sldId id="2331" r:id="rId43"/>
    <p:sldId id="2240" r:id="rId44"/>
    <p:sldId id="2325" r:id="rId45"/>
    <p:sldId id="2326" r:id="rId46"/>
    <p:sldId id="2329" r:id="rId47"/>
    <p:sldId id="2235" r:id="rId48"/>
    <p:sldId id="275" r:id="rId49"/>
    <p:sldId id="2324" r:id="rId50"/>
    <p:sldId id="276" r:id="rId51"/>
    <p:sldId id="2327" r:id="rId52"/>
    <p:sldId id="232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CEA3D-5C0D-4689-BCE8-6675DE30FCE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42516-8C95-488C-A34F-639364A50032}">
      <dgm:prSet phldrT="[Text]"/>
      <dgm:spPr/>
      <dgm:t>
        <a:bodyPr/>
        <a:lstStyle/>
        <a:p>
          <a:r>
            <a:rPr lang="en-US" dirty="0"/>
            <a:t>Data Collection</a:t>
          </a:r>
        </a:p>
      </dgm:t>
    </dgm:pt>
    <dgm:pt modelId="{8D332FB7-6EF6-4C09-A52A-47D72A7A9901}" type="parTrans" cxnId="{EA3D56BC-CFD2-4642-AF3F-1AC4EFE780EB}">
      <dgm:prSet/>
      <dgm:spPr/>
      <dgm:t>
        <a:bodyPr/>
        <a:lstStyle/>
        <a:p>
          <a:endParaRPr lang="en-US"/>
        </a:p>
      </dgm:t>
    </dgm:pt>
    <dgm:pt modelId="{D1BCE3E8-BE75-484F-9F02-2B7CCDE674E7}" type="sibTrans" cxnId="{EA3D56BC-CFD2-4642-AF3F-1AC4EFE780EB}">
      <dgm:prSet/>
      <dgm:spPr/>
      <dgm:t>
        <a:bodyPr/>
        <a:lstStyle/>
        <a:p>
          <a:endParaRPr lang="en-US"/>
        </a:p>
      </dgm:t>
    </dgm:pt>
    <dgm:pt modelId="{2D54975E-000E-42BF-B490-9B74F1B42130}">
      <dgm:prSet phldrT="[Text]"/>
      <dgm:spPr/>
      <dgm:t>
        <a:bodyPr/>
        <a:lstStyle/>
        <a:p>
          <a:r>
            <a:rPr lang="en-US" dirty="0"/>
            <a:t>Identification Strategy</a:t>
          </a:r>
        </a:p>
      </dgm:t>
    </dgm:pt>
    <dgm:pt modelId="{BEAD0987-DBDE-4C8F-9935-7A8631E212B2}" type="parTrans" cxnId="{5CD95DF4-7E6E-4AAE-AA82-9AADAE3B4FBC}">
      <dgm:prSet/>
      <dgm:spPr/>
      <dgm:t>
        <a:bodyPr/>
        <a:lstStyle/>
        <a:p>
          <a:endParaRPr lang="en-US"/>
        </a:p>
      </dgm:t>
    </dgm:pt>
    <dgm:pt modelId="{3561498A-6457-4B84-9C41-2671E6D13DB6}" type="sibTrans" cxnId="{5CD95DF4-7E6E-4AAE-AA82-9AADAE3B4FBC}">
      <dgm:prSet/>
      <dgm:spPr/>
      <dgm:t>
        <a:bodyPr/>
        <a:lstStyle/>
        <a:p>
          <a:endParaRPr lang="en-US"/>
        </a:p>
      </dgm:t>
    </dgm:pt>
    <dgm:pt modelId="{7FB514A8-FCB7-434A-93A3-A4F863BEB2A1}">
      <dgm:prSet phldrT="[Text]"/>
      <dgm:spPr/>
      <dgm:t>
        <a:bodyPr/>
        <a:lstStyle/>
        <a:p>
          <a:r>
            <a:rPr lang="en-US" dirty="0"/>
            <a:t>Estimation/Inference</a:t>
          </a:r>
        </a:p>
      </dgm:t>
    </dgm:pt>
    <dgm:pt modelId="{C1CBAAD5-6B90-4293-BB80-02548E618D3C}" type="parTrans" cxnId="{76B62A92-2E94-42AE-8370-052317390961}">
      <dgm:prSet/>
      <dgm:spPr/>
      <dgm:t>
        <a:bodyPr/>
        <a:lstStyle/>
        <a:p>
          <a:endParaRPr lang="en-US"/>
        </a:p>
      </dgm:t>
    </dgm:pt>
    <dgm:pt modelId="{784B8FDE-3C70-40BC-BAFF-CC7610566CF0}" type="sibTrans" cxnId="{76B62A92-2E94-42AE-8370-052317390961}">
      <dgm:prSet/>
      <dgm:spPr/>
      <dgm:t>
        <a:bodyPr/>
        <a:lstStyle/>
        <a:p>
          <a:endParaRPr lang="en-US"/>
        </a:p>
      </dgm:t>
    </dgm:pt>
    <dgm:pt modelId="{852986C4-4E4F-41E4-9737-00F9F95D956E}">
      <dgm:prSet phldrT="[Text]"/>
      <dgm:spPr/>
      <dgm:t>
        <a:bodyPr/>
        <a:lstStyle/>
        <a:p>
          <a:r>
            <a:rPr lang="en-US" dirty="0"/>
            <a:t>Sensitivity Analysis</a:t>
          </a:r>
        </a:p>
      </dgm:t>
    </dgm:pt>
    <dgm:pt modelId="{92E6C213-F24B-4158-984E-114DD5FB9CA2}" type="parTrans" cxnId="{65EF4EFC-BD47-40A9-A300-85220E3571AD}">
      <dgm:prSet/>
      <dgm:spPr/>
      <dgm:t>
        <a:bodyPr/>
        <a:lstStyle/>
        <a:p>
          <a:endParaRPr lang="en-US"/>
        </a:p>
      </dgm:t>
    </dgm:pt>
    <dgm:pt modelId="{BA0220F4-AF96-42CE-9F34-CB515146FFF0}" type="sibTrans" cxnId="{65EF4EFC-BD47-40A9-A300-85220E3571AD}">
      <dgm:prSet/>
      <dgm:spPr/>
      <dgm:t>
        <a:bodyPr/>
        <a:lstStyle/>
        <a:p>
          <a:endParaRPr lang="en-US"/>
        </a:p>
      </dgm:t>
    </dgm:pt>
    <dgm:pt modelId="{7126067C-62F6-411C-8B2A-D4B960E9D905}">
      <dgm:prSet phldrT="[Text]"/>
      <dgm:spPr/>
      <dgm:t>
        <a:bodyPr/>
        <a:lstStyle/>
        <a:p>
          <a:r>
            <a:rPr lang="en-US" dirty="0"/>
            <a:t>Active data collection</a:t>
          </a:r>
        </a:p>
      </dgm:t>
    </dgm:pt>
    <dgm:pt modelId="{DF90BC69-1A04-4DAB-9FEC-59A47E8B3707}" type="parTrans" cxnId="{7F0A7909-9F84-4BF5-BC31-AE3750DC54B8}">
      <dgm:prSet/>
      <dgm:spPr/>
      <dgm:t>
        <a:bodyPr/>
        <a:lstStyle/>
        <a:p>
          <a:endParaRPr lang="en-US"/>
        </a:p>
      </dgm:t>
    </dgm:pt>
    <dgm:pt modelId="{22379E44-6BA7-4698-9DBD-069DA45D1600}" type="sibTrans" cxnId="{7F0A7909-9F84-4BF5-BC31-AE3750DC54B8}">
      <dgm:prSet/>
      <dgm:spPr/>
      <dgm:t>
        <a:bodyPr/>
        <a:lstStyle/>
        <a:p>
          <a:endParaRPr lang="en-US"/>
        </a:p>
      </dgm:t>
    </dgm:pt>
    <dgm:pt modelId="{676DB297-92AB-440C-A0EA-46B45FD51612}">
      <dgm:prSet phldrT="[Text]"/>
      <dgm:spPr/>
      <dgm:t>
        <a:bodyPr/>
        <a:lstStyle/>
        <a:p>
          <a:r>
            <a:rPr lang="en-US" dirty="0"/>
            <a:t>Domain Assumption Elicitation</a:t>
          </a:r>
        </a:p>
      </dgm:t>
    </dgm:pt>
    <dgm:pt modelId="{8E5311A6-C4BD-4213-94E4-6E5BEC7F5F16}" type="parTrans" cxnId="{6E885AB2-1BD8-4F8F-A3BC-98EFD1B70C13}">
      <dgm:prSet/>
      <dgm:spPr/>
      <dgm:t>
        <a:bodyPr/>
        <a:lstStyle/>
        <a:p>
          <a:endParaRPr lang="en-US"/>
        </a:p>
      </dgm:t>
    </dgm:pt>
    <dgm:pt modelId="{7A872B15-B9B5-4EBD-B058-E25DE82C6733}" type="sibTrans" cxnId="{6E885AB2-1BD8-4F8F-A3BC-98EFD1B70C13}">
      <dgm:prSet/>
      <dgm:spPr/>
      <dgm:t>
        <a:bodyPr/>
        <a:lstStyle/>
        <a:p>
          <a:endParaRPr lang="en-US"/>
        </a:p>
      </dgm:t>
    </dgm:pt>
    <dgm:pt modelId="{F627D737-90B7-4E9F-9C43-BA13A59886DE}">
      <dgm:prSet phldrT="[Text]"/>
      <dgm:spPr/>
      <dgm:t>
        <a:bodyPr/>
        <a:lstStyle/>
        <a:p>
          <a:r>
            <a:rPr lang="en-US" dirty="0"/>
            <a:t>Interpretation/Policy Recommendations</a:t>
          </a:r>
        </a:p>
      </dgm:t>
    </dgm:pt>
    <dgm:pt modelId="{2DD50E86-5755-4B78-94B1-410DBE32D8A6}" type="parTrans" cxnId="{65D8918E-3647-4141-8AC3-704864A158BA}">
      <dgm:prSet/>
      <dgm:spPr/>
      <dgm:t>
        <a:bodyPr/>
        <a:lstStyle/>
        <a:p>
          <a:endParaRPr lang="en-US"/>
        </a:p>
      </dgm:t>
    </dgm:pt>
    <dgm:pt modelId="{7964F0B8-C75A-471B-A8F5-0E44FF278A34}" type="sibTrans" cxnId="{65D8918E-3647-4141-8AC3-704864A158BA}">
      <dgm:prSet/>
      <dgm:spPr/>
      <dgm:t>
        <a:bodyPr/>
        <a:lstStyle/>
        <a:p>
          <a:endParaRPr lang="en-US"/>
        </a:p>
      </dgm:t>
    </dgm:pt>
    <dgm:pt modelId="{C1EB958D-F08E-459E-9B4B-EB82C4532C8D}">
      <dgm:prSet phldrT="[Text]"/>
      <dgm:spPr/>
      <dgm:t>
        <a:bodyPr/>
        <a:lstStyle/>
        <a:p>
          <a:r>
            <a:rPr lang="en-US" dirty="0"/>
            <a:t>Validation</a:t>
          </a:r>
        </a:p>
      </dgm:t>
    </dgm:pt>
    <dgm:pt modelId="{3CBB117B-57DE-444D-8105-8AF1AE230ED6}" type="parTrans" cxnId="{F4C55A99-8191-4F6D-8226-34AC27889AB6}">
      <dgm:prSet/>
      <dgm:spPr/>
      <dgm:t>
        <a:bodyPr/>
        <a:lstStyle/>
        <a:p>
          <a:endParaRPr lang="en-US"/>
        </a:p>
      </dgm:t>
    </dgm:pt>
    <dgm:pt modelId="{81D47759-C30F-4937-A22D-ABE771FF4B77}" type="sibTrans" cxnId="{F4C55A99-8191-4F6D-8226-34AC27889AB6}">
      <dgm:prSet/>
      <dgm:spPr/>
      <dgm:t>
        <a:bodyPr/>
        <a:lstStyle/>
        <a:p>
          <a:endParaRPr lang="en-US"/>
        </a:p>
      </dgm:t>
    </dgm:pt>
    <dgm:pt modelId="{66A49C7E-5920-4ED8-B8E4-9F619B4B9266}" type="pres">
      <dgm:prSet presAssocID="{079CEA3D-5C0D-4689-BCE8-6675DE30FCEF}" presName="Name0" presStyleCnt="0">
        <dgm:presLayoutVars>
          <dgm:dir/>
          <dgm:resizeHandles val="exact"/>
        </dgm:presLayoutVars>
      </dgm:prSet>
      <dgm:spPr/>
    </dgm:pt>
    <dgm:pt modelId="{09B7B652-9EAC-4E1C-A556-4D69CCC02947}" type="pres">
      <dgm:prSet presAssocID="{079CEA3D-5C0D-4689-BCE8-6675DE30FCEF}" presName="cycle" presStyleCnt="0"/>
      <dgm:spPr/>
    </dgm:pt>
    <dgm:pt modelId="{42E5486B-263D-4676-B833-D3A86CA2E6AC}" type="pres">
      <dgm:prSet presAssocID="{98642516-8C95-488C-A34F-639364A50032}" presName="nodeFirstNode" presStyleLbl="node1" presStyleIdx="0" presStyleCnt="8">
        <dgm:presLayoutVars>
          <dgm:bulletEnabled val="1"/>
        </dgm:presLayoutVars>
      </dgm:prSet>
      <dgm:spPr/>
    </dgm:pt>
    <dgm:pt modelId="{F1F0DDFE-7406-4C78-ACA1-3296A716B0DD}" type="pres">
      <dgm:prSet presAssocID="{D1BCE3E8-BE75-484F-9F02-2B7CCDE674E7}" presName="sibTransFirstNode" presStyleLbl="bgShp" presStyleIdx="0" presStyleCnt="1"/>
      <dgm:spPr/>
    </dgm:pt>
    <dgm:pt modelId="{54E5F9B0-C04E-4FA7-B46A-1422D5D1CAF0}" type="pres">
      <dgm:prSet presAssocID="{676DB297-92AB-440C-A0EA-46B45FD51612}" presName="nodeFollowingNodes" presStyleLbl="node1" presStyleIdx="1" presStyleCnt="8">
        <dgm:presLayoutVars>
          <dgm:bulletEnabled val="1"/>
        </dgm:presLayoutVars>
      </dgm:prSet>
      <dgm:spPr/>
    </dgm:pt>
    <dgm:pt modelId="{6018E4B9-F4CA-425C-AF8F-1DE55B686FB3}" type="pres">
      <dgm:prSet presAssocID="{2D54975E-000E-42BF-B490-9B74F1B42130}" presName="nodeFollowingNodes" presStyleLbl="node1" presStyleIdx="2" presStyleCnt="8">
        <dgm:presLayoutVars>
          <dgm:bulletEnabled val="1"/>
        </dgm:presLayoutVars>
      </dgm:prSet>
      <dgm:spPr/>
    </dgm:pt>
    <dgm:pt modelId="{B4A1708F-6740-4670-AE7C-175A4778571B}" type="pres">
      <dgm:prSet presAssocID="{7FB514A8-FCB7-434A-93A3-A4F863BEB2A1}" presName="nodeFollowingNodes" presStyleLbl="node1" presStyleIdx="3" presStyleCnt="8">
        <dgm:presLayoutVars>
          <dgm:bulletEnabled val="1"/>
        </dgm:presLayoutVars>
      </dgm:prSet>
      <dgm:spPr/>
    </dgm:pt>
    <dgm:pt modelId="{8D54A50D-DDC6-4464-B2F6-8D97B7F55E96}" type="pres">
      <dgm:prSet presAssocID="{C1EB958D-F08E-459E-9B4B-EB82C4532C8D}" presName="nodeFollowingNodes" presStyleLbl="node1" presStyleIdx="4" presStyleCnt="8">
        <dgm:presLayoutVars>
          <dgm:bulletEnabled val="1"/>
        </dgm:presLayoutVars>
      </dgm:prSet>
      <dgm:spPr/>
    </dgm:pt>
    <dgm:pt modelId="{46889262-07C3-41C4-8A51-5ACE078E71A1}" type="pres">
      <dgm:prSet presAssocID="{F627D737-90B7-4E9F-9C43-BA13A59886DE}" presName="nodeFollowingNodes" presStyleLbl="node1" presStyleIdx="5" presStyleCnt="8">
        <dgm:presLayoutVars>
          <dgm:bulletEnabled val="1"/>
        </dgm:presLayoutVars>
      </dgm:prSet>
      <dgm:spPr/>
    </dgm:pt>
    <dgm:pt modelId="{0A08DB02-6AEA-4AF3-97D2-E6B349029ECE}" type="pres">
      <dgm:prSet presAssocID="{852986C4-4E4F-41E4-9737-00F9F95D956E}" presName="nodeFollowingNodes" presStyleLbl="node1" presStyleIdx="6" presStyleCnt="8">
        <dgm:presLayoutVars>
          <dgm:bulletEnabled val="1"/>
        </dgm:presLayoutVars>
      </dgm:prSet>
      <dgm:spPr/>
    </dgm:pt>
    <dgm:pt modelId="{CBACE7F0-B47D-4946-AAD5-E36DFA7008D9}" type="pres">
      <dgm:prSet presAssocID="{7126067C-62F6-411C-8B2A-D4B960E9D905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7F0A7909-9F84-4BF5-BC31-AE3750DC54B8}" srcId="{079CEA3D-5C0D-4689-BCE8-6675DE30FCEF}" destId="{7126067C-62F6-411C-8B2A-D4B960E9D905}" srcOrd="7" destOrd="0" parTransId="{DF90BC69-1A04-4DAB-9FEC-59A47E8B3707}" sibTransId="{22379E44-6BA7-4698-9DBD-069DA45D1600}"/>
    <dgm:cxn modelId="{D81E9809-C27E-4234-8793-BE87182E5490}" type="presOf" srcId="{98642516-8C95-488C-A34F-639364A50032}" destId="{42E5486B-263D-4676-B833-D3A86CA2E6AC}" srcOrd="0" destOrd="0" presId="urn:microsoft.com/office/officeart/2005/8/layout/cycle3"/>
    <dgm:cxn modelId="{CD4A8B47-6E0C-4793-A762-209414333032}" type="presOf" srcId="{7FB514A8-FCB7-434A-93A3-A4F863BEB2A1}" destId="{B4A1708F-6740-4670-AE7C-175A4778571B}" srcOrd="0" destOrd="0" presId="urn:microsoft.com/office/officeart/2005/8/layout/cycle3"/>
    <dgm:cxn modelId="{494D8F48-AD88-4798-A6BF-5CDABBF5F27E}" type="presOf" srcId="{2D54975E-000E-42BF-B490-9B74F1B42130}" destId="{6018E4B9-F4CA-425C-AF8F-1DE55B686FB3}" srcOrd="0" destOrd="0" presId="urn:microsoft.com/office/officeart/2005/8/layout/cycle3"/>
    <dgm:cxn modelId="{D3D1BC4D-25B5-4F50-8115-78EB9579442F}" type="presOf" srcId="{676DB297-92AB-440C-A0EA-46B45FD51612}" destId="{54E5F9B0-C04E-4FA7-B46A-1422D5D1CAF0}" srcOrd="0" destOrd="0" presId="urn:microsoft.com/office/officeart/2005/8/layout/cycle3"/>
    <dgm:cxn modelId="{77C0D77A-4604-41B6-B22C-3DE7DA4DD828}" type="presOf" srcId="{D1BCE3E8-BE75-484F-9F02-2B7CCDE674E7}" destId="{F1F0DDFE-7406-4C78-ACA1-3296A716B0DD}" srcOrd="0" destOrd="0" presId="urn:microsoft.com/office/officeart/2005/8/layout/cycle3"/>
    <dgm:cxn modelId="{65D8918E-3647-4141-8AC3-704864A158BA}" srcId="{079CEA3D-5C0D-4689-BCE8-6675DE30FCEF}" destId="{F627D737-90B7-4E9F-9C43-BA13A59886DE}" srcOrd="5" destOrd="0" parTransId="{2DD50E86-5755-4B78-94B1-410DBE32D8A6}" sibTransId="{7964F0B8-C75A-471B-A8F5-0E44FF278A34}"/>
    <dgm:cxn modelId="{76B62A92-2E94-42AE-8370-052317390961}" srcId="{079CEA3D-5C0D-4689-BCE8-6675DE30FCEF}" destId="{7FB514A8-FCB7-434A-93A3-A4F863BEB2A1}" srcOrd="3" destOrd="0" parTransId="{C1CBAAD5-6B90-4293-BB80-02548E618D3C}" sibTransId="{784B8FDE-3C70-40BC-BAFF-CC7610566CF0}"/>
    <dgm:cxn modelId="{F4C55A99-8191-4F6D-8226-34AC27889AB6}" srcId="{079CEA3D-5C0D-4689-BCE8-6675DE30FCEF}" destId="{C1EB958D-F08E-459E-9B4B-EB82C4532C8D}" srcOrd="4" destOrd="0" parTransId="{3CBB117B-57DE-444D-8105-8AF1AE230ED6}" sibTransId="{81D47759-C30F-4937-A22D-ABE771FF4B77}"/>
    <dgm:cxn modelId="{6E885AB2-1BD8-4F8F-A3BC-98EFD1B70C13}" srcId="{079CEA3D-5C0D-4689-BCE8-6675DE30FCEF}" destId="{676DB297-92AB-440C-A0EA-46B45FD51612}" srcOrd="1" destOrd="0" parTransId="{8E5311A6-C4BD-4213-94E4-6E5BEC7F5F16}" sibTransId="{7A872B15-B9B5-4EBD-B058-E25DE82C6733}"/>
    <dgm:cxn modelId="{2256A1BA-6F23-4065-8C0E-307EA17749F2}" type="presOf" srcId="{079CEA3D-5C0D-4689-BCE8-6675DE30FCEF}" destId="{66A49C7E-5920-4ED8-B8E4-9F619B4B9266}" srcOrd="0" destOrd="0" presId="urn:microsoft.com/office/officeart/2005/8/layout/cycle3"/>
    <dgm:cxn modelId="{EA3D56BC-CFD2-4642-AF3F-1AC4EFE780EB}" srcId="{079CEA3D-5C0D-4689-BCE8-6675DE30FCEF}" destId="{98642516-8C95-488C-A34F-639364A50032}" srcOrd="0" destOrd="0" parTransId="{8D332FB7-6EF6-4C09-A52A-47D72A7A9901}" sibTransId="{D1BCE3E8-BE75-484F-9F02-2B7CCDE674E7}"/>
    <dgm:cxn modelId="{E2CB6AC0-8FE3-45D6-BA49-E415886979A7}" type="presOf" srcId="{F627D737-90B7-4E9F-9C43-BA13A59886DE}" destId="{46889262-07C3-41C4-8A51-5ACE078E71A1}" srcOrd="0" destOrd="0" presId="urn:microsoft.com/office/officeart/2005/8/layout/cycle3"/>
    <dgm:cxn modelId="{3E8F5ACC-E1CF-4A72-B959-61172D4A7357}" type="presOf" srcId="{852986C4-4E4F-41E4-9737-00F9F95D956E}" destId="{0A08DB02-6AEA-4AF3-97D2-E6B349029ECE}" srcOrd="0" destOrd="0" presId="urn:microsoft.com/office/officeart/2005/8/layout/cycle3"/>
    <dgm:cxn modelId="{CD7588CF-C092-4E39-912B-A031F48E03E1}" type="presOf" srcId="{7126067C-62F6-411C-8B2A-D4B960E9D905}" destId="{CBACE7F0-B47D-4946-AAD5-E36DFA7008D9}" srcOrd="0" destOrd="0" presId="urn:microsoft.com/office/officeart/2005/8/layout/cycle3"/>
    <dgm:cxn modelId="{0638CFD5-5BAF-473C-B6C5-A981F4C5439D}" type="presOf" srcId="{C1EB958D-F08E-459E-9B4B-EB82C4532C8D}" destId="{8D54A50D-DDC6-4464-B2F6-8D97B7F55E96}" srcOrd="0" destOrd="0" presId="urn:microsoft.com/office/officeart/2005/8/layout/cycle3"/>
    <dgm:cxn modelId="{5CD95DF4-7E6E-4AAE-AA82-9AADAE3B4FBC}" srcId="{079CEA3D-5C0D-4689-BCE8-6675DE30FCEF}" destId="{2D54975E-000E-42BF-B490-9B74F1B42130}" srcOrd="2" destOrd="0" parTransId="{BEAD0987-DBDE-4C8F-9935-7A8631E212B2}" sibTransId="{3561498A-6457-4B84-9C41-2671E6D13DB6}"/>
    <dgm:cxn modelId="{65EF4EFC-BD47-40A9-A300-85220E3571AD}" srcId="{079CEA3D-5C0D-4689-BCE8-6675DE30FCEF}" destId="{852986C4-4E4F-41E4-9737-00F9F95D956E}" srcOrd="6" destOrd="0" parTransId="{92E6C213-F24B-4158-984E-114DD5FB9CA2}" sibTransId="{BA0220F4-AF96-42CE-9F34-CB515146FFF0}"/>
    <dgm:cxn modelId="{DE05A68E-CFD9-4EB9-967F-3EA9115EE323}" type="presParOf" srcId="{66A49C7E-5920-4ED8-B8E4-9F619B4B9266}" destId="{09B7B652-9EAC-4E1C-A556-4D69CCC02947}" srcOrd="0" destOrd="0" presId="urn:microsoft.com/office/officeart/2005/8/layout/cycle3"/>
    <dgm:cxn modelId="{81416734-2AA5-4DA0-90C6-FB11DD2271E3}" type="presParOf" srcId="{09B7B652-9EAC-4E1C-A556-4D69CCC02947}" destId="{42E5486B-263D-4676-B833-D3A86CA2E6AC}" srcOrd="0" destOrd="0" presId="urn:microsoft.com/office/officeart/2005/8/layout/cycle3"/>
    <dgm:cxn modelId="{6B603AC0-43F6-4E19-AE02-85037DCEA6E3}" type="presParOf" srcId="{09B7B652-9EAC-4E1C-A556-4D69CCC02947}" destId="{F1F0DDFE-7406-4C78-ACA1-3296A716B0DD}" srcOrd="1" destOrd="0" presId="urn:microsoft.com/office/officeart/2005/8/layout/cycle3"/>
    <dgm:cxn modelId="{F543C744-4D26-4761-82C1-F130A6B1946C}" type="presParOf" srcId="{09B7B652-9EAC-4E1C-A556-4D69CCC02947}" destId="{54E5F9B0-C04E-4FA7-B46A-1422D5D1CAF0}" srcOrd="2" destOrd="0" presId="urn:microsoft.com/office/officeart/2005/8/layout/cycle3"/>
    <dgm:cxn modelId="{AAD002C8-7159-495D-94D4-DC05F8B6852A}" type="presParOf" srcId="{09B7B652-9EAC-4E1C-A556-4D69CCC02947}" destId="{6018E4B9-F4CA-425C-AF8F-1DE55B686FB3}" srcOrd="3" destOrd="0" presId="urn:microsoft.com/office/officeart/2005/8/layout/cycle3"/>
    <dgm:cxn modelId="{29428A09-D353-40E5-9C48-0D27ED92EB12}" type="presParOf" srcId="{09B7B652-9EAC-4E1C-A556-4D69CCC02947}" destId="{B4A1708F-6740-4670-AE7C-175A4778571B}" srcOrd="4" destOrd="0" presId="urn:microsoft.com/office/officeart/2005/8/layout/cycle3"/>
    <dgm:cxn modelId="{D9D0B997-87C9-4826-9332-DCF46EF7A24B}" type="presParOf" srcId="{09B7B652-9EAC-4E1C-A556-4D69CCC02947}" destId="{8D54A50D-DDC6-4464-B2F6-8D97B7F55E96}" srcOrd="5" destOrd="0" presId="urn:microsoft.com/office/officeart/2005/8/layout/cycle3"/>
    <dgm:cxn modelId="{6DD489D9-71E3-46A2-9031-CEC272D703AC}" type="presParOf" srcId="{09B7B652-9EAC-4E1C-A556-4D69CCC02947}" destId="{46889262-07C3-41C4-8A51-5ACE078E71A1}" srcOrd="6" destOrd="0" presId="urn:microsoft.com/office/officeart/2005/8/layout/cycle3"/>
    <dgm:cxn modelId="{B70A4538-793D-4030-8F94-50F0BEBFF99B}" type="presParOf" srcId="{09B7B652-9EAC-4E1C-A556-4D69CCC02947}" destId="{0A08DB02-6AEA-4AF3-97D2-E6B349029ECE}" srcOrd="7" destOrd="0" presId="urn:microsoft.com/office/officeart/2005/8/layout/cycle3"/>
    <dgm:cxn modelId="{DED7DB0D-105C-4E1A-BFC9-382DE313D5A1}" type="presParOf" srcId="{09B7B652-9EAC-4E1C-A556-4D69CCC02947}" destId="{CBACE7F0-B47D-4946-AAD5-E36DFA7008D9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DDFE-7406-4C78-ACA1-3296A716B0DD}">
      <dsp:nvSpPr>
        <dsp:cNvPr id="0" name=""/>
        <dsp:cNvSpPr/>
      </dsp:nvSpPr>
      <dsp:spPr>
        <a:xfrm>
          <a:off x="3535828" y="-41407"/>
          <a:ext cx="5120343" cy="5120343"/>
        </a:xfrm>
        <a:prstGeom prst="circularArrow">
          <a:avLst>
            <a:gd name="adj1" fmla="val 5544"/>
            <a:gd name="adj2" fmla="val 330680"/>
            <a:gd name="adj3" fmla="val 14614163"/>
            <a:gd name="adj4" fmla="val 1689415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5486B-263D-4676-B833-D3A86CA2E6AC}">
      <dsp:nvSpPr>
        <dsp:cNvPr id="0" name=""/>
        <dsp:cNvSpPr/>
      </dsp:nvSpPr>
      <dsp:spPr>
        <a:xfrm>
          <a:off x="5354835" y="1682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 Collection</a:t>
          </a:r>
        </a:p>
      </dsp:txBody>
      <dsp:txXfrm>
        <a:off x="5391016" y="37863"/>
        <a:ext cx="1409966" cy="668802"/>
      </dsp:txXfrm>
    </dsp:sp>
    <dsp:sp modelId="{54E5F9B0-C04E-4FA7-B46A-1422D5D1CAF0}">
      <dsp:nvSpPr>
        <dsp:cNvPr id="0" name=""/>
        <dsp:cNvSpPr/>
      </dsp:nvSpPr>
      <dsp:spPr>
        <a:xfrm>
          <a:off x="6898814" y="641219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Domain Assumption Elicitation</a:t>
          </a:r>
        </a:p>
      </dsp:txBody>
      <dsp:txXfrm>
        <a:off x="6934995" y="677400"/>
        <a:ext cx="1409966" cy="668802"/>
      </dsp:txXfrm>
    </dsp:sp>
    <dsp:sp modelId="{6018E4B9-F4CA-425C-AF8F-1DE55B686FB3}">
      <dsp:nvSpPr>
        <dsp:cNvPr id="0" name=""/>
        <dsp:cNvSpPr/>
      </dsp:nvSpPr>
      <dsp:spPr>
        <a:xfrm>
          <a:off x="7538351" y="2185197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Identification Strategy</a:t>
          </a:r>
        </a:p>
      </dsp:txBody>
      <dsp:txXfrm>
        <a:off x="7574532" y="2221378"/>
        <a:ext cx="1409966" cy="668802"/>
      </dsp:txXfrm>
    </dsp:sp>
    <dsp:sp modelId="{B4A1708F-6740-4670-AE7C-175A4778571B}">
      <dsp:nvSpPr>
        <dsp:cNvPr id="0" name=""/>
        <dsp:cNvSpPr/>
      </dsp:nvSpPr>
      <dsp:spPr>
        <a:xfrm>
          <a:off x="6898814" y="3729175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Estimation/Inference</a:t>
          </a:r>
        </a:p>
      </dsp:txBody>
      <dsp:txXfrm>
        <a:off x="6934995" y="3765356"/>
        <a:ext cx="1409966" cy="668802"/>
      </dsp:txXfrm>
    </dsp:sp>
    <dsp:sp modelId="{8D54A50D-DDC6-4464-B2F6-8D97B7F55E96}">
      <dsp:nvSpPr>
        <dsp:cNvPr id="0" name=""/>
        <dsp:cNvSpPr/>
      </dsp:nvSpPr>
      <dsp:spPr>
        <a:xfrm>
          <a:off x="5354835" y="4368712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Validation</a:t>
          </a:r>
        </a:p>
      </dsp:txBody>
      <dsp:txXfrm>
        <a:off x="5391016" y="4404893"/>
        <a:ext cx="1409966" cy="668802"/>
      </dsp:txXfrm>
    </dsp:sp>
    <dsp:sp modelId="{46889262-07C3-41C4-8A51-5ACE078E71A1}">
      <dsp:nvSpPr>
        <dsp:cNvPr id="0" name=""/>
        <dsp:cNvSpPr/>
      </dsp:nvSpPr>
      <dsp:spPr>
        <a:xfrm>
          <a:off x="3810857" y="3729175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Interpretation/Policy Recommendations</a:t>
          </a:r>
        </a:p>
      </dsp:txBody>
      <dsp:txXfrm>
        <a:off x="3847038" y="3765356"/>
        <a:ext cx="1409966" cy="668802"/>
      </dsp:txXfrm>
    </dsp:sp>
    <dsp:sp modelId="{0A08DB02-6AEA-4AF3-97D2-E6B349029ECE}">
      <dsp:nvSpPr>
        <dsp:cNvPr id="0" name=""/>
        <dsp:cNvSpPr/>
      </dsp:nvSpPr>
      <dsp:spPr>
        <a:xfrm>
          <a:off x="3171320" y="2185197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Sensitivity Analysis</a:t>
          </a:r>
        </a:p>
      </dsp:txBody>
      <dsp:txXfrm>
        <a:off x="3207501" y="2221378"/>
        <a:ext cx="1409966" cy="668802"/>
      </dsp:txXfrm>
    </dsp:sp>
    <dsp:sp modelId="{CBACE7F0-B47D-4946-AAD5-E36DFA7008D9}">
      <dsp:nvSpPr>
        <dsp:cNvPr id="0" name=""/>
        <dsp:cNvSpPr/>
      </dsp:nvSpPr>
      <dsp:spPr>
        <a:xfrm>
          <a:off x="3810857" y="641219"/>
          <a:ext cx="1482328" cy="74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Active data collection</a:t>
          </a:r>
        </a:p>
      </dsp:txBody>
      <dsp:txXfrm>
        <a:off x="3847038" y="677400"/>
        <a:ext cx="1409966" cy="66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2B24-2046-4BAE-B201-F415C976790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2A521-C277-406E-8F32-521F4C4A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6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TripAdvisor, we wanted to answer the following problem: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the causal effect of becoming a member on TripAdvisor on downstream activity on the webpage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that effect vary with observable characteristics of the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answer to this problem can be useful to understand the quality of the membership offering, make improvements and target segments of the user base to incentivize membership.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1.10-1.30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9FB-7ADA-4319-BE08-C9F47C1B0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1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standard approach that the tech industry takes to address such questions is to run an A/B test.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Unfortunately, an A/B test is not feasible here, since we cannot enforce the treatment.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cannot take a random half of the users and make them members.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Membership is an action that requires user engagement. </a:t>
            </a:r>
          </a:p>
          <a:p>
            <a:endParaRPr lang="en-US" dirty="0"/>
          </a:p>
          <a:p>
            <a:r>
              <a:rPr lang="en-US" dirty="0"/>
              <a:t>1.30 - 2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9FB-7ADA-4319-BE08-C9F47C1B0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this is a problem that many companies are facing: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when optimizing a service, many times you want to understand the causal effects of actions that involve user engagement.</a:t>
            </a:r>
          </a:p>
          <a:p>
            <a:endParaRPr lang="en-US" dirty="0"/>
          </a:p>
          <a:p>
            <a:r>
              <a:rPr lang="en-US" dirty="0"/>
              <a:t>2 – 2.10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9FB-7ADA-4319-BE08-C9F47C1B0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though one cannot run a traditional A/B test, we can still run a “recommendation A/B test”: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can recommend or create extra incentives for a random half of users to take the action or treatment.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 in the TripAdvisor problem we can enable an easier sign-up flow process for a random half of the users.</a:t>
            </a:r>
          </a:p>
          <a:p>
            <a:endParaRPr lang="en-US" dirty="0"/>
          </a:p>
          <a:p>
            <a:r>
              <a:rPr lang="en-US" dirty="0"/>
              <a:t>2.10-2.30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9FB-7ADA-4319-BE08-C9F47C1B0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0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recommendation A/B tests pose an extra difficulty as compared to standard A/B tests.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fact that users choose themselves to comply or not with the recommendation, leads to potential unobserved confounding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Hence, we run the risk of getting biased estimates if we treat the resulting data as if they came from a classical A/B test.</a:t>
            </a:r>
          </a:p>
          <a:p>
            <a:endParaRPr lang="en-US" dirty="0"/>
          </a:p>
          <a:p>
            <a:r>
              <a:rPr lang="en-US" dirty="0"/>
              <a:t>2.30-2.50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9FB-7ADA-4319-BE08-C9F47C1B0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29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where econometric techniques can prove very useful.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 view the cohort assignment in a recommendation A/B test as an instrument, since it is a random variable that affects the treatment assignment but does not affect the outcome of interest other than through the treatment assignment.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Thus we can apply IV methods in order to estimate the average effect of becoming a member.</a:t>
            </a:r>
          </a:p>
          <a:p>
            <a:endParaRPr lang="en-US" dirty="0"/>
          </a:p>
          <a:p>
            <a:r>
              <a:rPr lang="en-US" dirty="0"/>
              <a:t>2.50-3.20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9FB-7ADA-4319-BE08-C9F47C1B0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09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what TripAdvisor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run a recommendation A/B test, where for a random half of 4 million users, they enabled an easier sign-up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Easier sign-up incentivizes membership.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the experiment we observe for each user:</a:t>
            </a:r>
          </a:p>
          <a:p>
            <a:pPr marL="685800" lvl="1" indent="-228600">
              <a:buAutoNum type="arabicParenR"/>
            </a:pPr>
            <a:r>
              <a:rPr lang="en-US" dirty="0"/>
              <a:t>Whether the easier sign-up process was enabled</a:t>
            </a:r>
          </a:p>
          <a:p>
            <a:pPr marL="685800" lvl="1" indent="-228600">
              <a:buAutoNum type="arabicParenR"/>
            </a:pPr>
            <a:r>
              <a:rPr lang="en-US" dirty="0"/>
              <a:t>Several characteristics of the user, such as prior history on the platform or geolocation</a:t>
            </a:r>
          </a:p>
          <a:p>
            <a:pPr marL="685800" lvl="1" indent="-228600">
              <a:buAutoNum type="arabicParenR"/>
            </a:pPr>
            <a:r>
              <a:rPr lang="en-US" dirty="0"/>
              <a:t>Whether the user ended up becoming a member, in other words, whether they took the treatment</a:t>
            </a:r>
          </a:p>
          <a:p>
            <a:pPr marL="685800" lvl="1" indent="-228600">
              <a:buAutoNum type="arabicParenR"/>
            </a:pPr>
            <a:r>
              <a:rPr lang="en-US" dirty="0"/>
              <a:t>And the outcome of interest, which in this case was chosen as the number of visits in the next 14 days.</a:t>
            </a:r>
          </a:p>
          <a:p>
            <a:endParaRPr lang="en-US" dirty="0"/>
          </a:p>
          <a:p>
            <a:r>
              <a:rPr lang="en-US" dirty="0"/>
              <a:t>3.20 –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9FB-7ADA-4319-BE08-C9F47C1B0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6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2095-1838-1BDB-8B23-F3F3D25BA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55A8F-77B5-E7D2-0292-1B7F8C47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680B2-F41C-C66B-24B8-8DEE8BCB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3D374-2EAD-DEE3-AB40-10063D90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C7BB-148A-81E3-F5DA-62C7CB40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5292-B2F0-5D1B-F1AB-3E4FFB60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A8297-BDF1-CFE7-3A3A-FB79B2989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15767-F9F2-5B0C-F594-116DD0C6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83D6-E270-2F42-7052-E8CB9BC3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A5A0-8A77-9529-236F-980DB6EB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496B9-F6EB-02FD-509D-53874ADF6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33363-F560-E2D6-2105-EA35D755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A6C14-5461-2636-C8E1-2292F72C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55ED5-F765-DF7B-129F-3AE96C6E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B39C-CB0F-89E9-6E69-ACAA8478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9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28B4-9B00-4824-9DAB-165B31CC4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5CAEF-BA40-46EB-B368-3661099A3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B1F9-8852-44BD-9E9E-719DC77B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BDBB-A8C6-4220-A6A6-ED2BC578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A371-4A16-453A-A38A-28DCA1C8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A3A-63B9-436F-8CD6-68291B55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D7051-D6AE-4CA5-882A-096DA6A4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A912-604B-4A71-8453-2A627D78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2DCDF-D569-4C12-B639-6AADF604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18C01-048E-4C0D-B750-DE959DEC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050F-5ABA-4654-99F4-5A5D93E7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DEA50-3D3A-4443-AD7B-20926033A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96368-D577-486B-AABD-85C96596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785B-FE38-4B94-8607-B4BFD507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1AEF-EBAC-4E13-85BF-784C96E7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C2D1-6B77-42F0-951E-F56F801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7030-3259-4987-A193-0DD26C072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2D93C-DA99-4737-B15C-6AC48739A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4F915-E3EC-49D6-8C72-A3952538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757A-8FDB-4B9C-A09C-CFD316A7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74E33-4ECA-4297-863E-A739DED9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2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B292-83BA-4FCB-A8C9-5E078FFA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4A1E-8723-4D61-9359-CE69D5BB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239A9-65D1-4FD9-AEFC-45CBB5D1D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A0A07-CDAE-4295-B906-5B107A8BB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82ACC-5F1F-44F7-A183-B923D9929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62804-301D-4CDA-A62B-99D6DB9B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8181D-C535-4C1C-ADBD-5FC46C58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4A2A9-A42C-4A62-B773-135B28E5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7F3E-35DE-444F-88F2-CF22BF2F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A4F30-7AEB-4ACE-B11B-2BD06567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DF9E5-53E3-4D57-83DB-0F9CC9D4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EA156-7685-433E-9DCC-A16AB8A7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5C245-43F1-42C3-A7FB-2C81A6A3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C65A7-272A-4B24-AE8F-4B2EA42D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3735F-DA13-4F72-87BB-27838321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4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DDB1-E286-4A75-BBCF-1053D87E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06C3F-3252-43A0-AAC2-BCA215D4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EBE4B-824E-4BF4-8A4A-9E1178CB0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A4BCA-19A5-46A1-8C09-EFF4E8C1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F480-CE3B-4D5F-B660-245BA682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27B28-66C2-412E-8D38-72B51630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7A73-10DC-598B-7912-B283D0F4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DC41-F4BB-375A-7DE7-AD4E372DE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E8E9C-3885-05F2-C591-493678F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F06A-09AF-F100-7856-4CE1896E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D9F9F-2811-9BA2-E682-15AABBB5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7EF4-5DF8-497D-A827-C0800AAC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55C1A-CB6F-4B5F-9548-6D6B8D3C8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6BBC2-1003-4739-9F67-7AE66519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6629F-5E7D-48E6-A20D-F515F205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26974-969B-4C98-AE9C-2DBBF38F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203AC-3D1B-43E2-9CBD-69B5864E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29D5-01AC-4A71-874E-C510988B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8BC94-14EC-445B-9486-0C7A46CDA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DC0A9-86E3-4064-BAFD-53B56F23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112BE-D7E1-41F3-AFCA-4470A04A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8DEE-51E5-49D7-B35F-C40DB7DE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6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76711-6B70-48D9-B153-C3B902819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71F95-C90C-45F5-8CB7-8C4D8FB6E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1D28-F5BA-4312-9B0B-DB74217A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2CF8-3842-4748-80B2-7B8C1E23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FD2B-24C0-4252-B68E-EFAB8075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7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29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81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50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50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97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71E6-68C2-716D-B86D-93695F0D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67D7-E254-6EB6-CACC-B4B72A3F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776A-C781-6167-0FFC-D18839D0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2BF9-648E-5C65-E115-6B563F38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72AD-CC12-F2FA-30E1-D56F8ED4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07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1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3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52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885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16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6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46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78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1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040E-6001-4392-324D-306B24B8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58B6-7794-72BC-9AC0-2B82253C3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E7D54-7943-FC44-AB2F-F8A1618A8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7236-C368-96CD-4DF3-47757E9A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2E424-A0FC-BE60-AF13-047D679C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2E6D-6079-6C01-00D2-48FD261D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4386-8A3A-565A-D1C4-B4381F8C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0CC6A-094E-EF32-3F66-7A1A56DB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FD055-02C2-516B-076A-1C9EF8340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EEC58-3624-B6F9-975A-3BC002816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27C5F-E2B7-28D2-4E71-99BE873D3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7BC70-AC94-4868-EE84-D2D4AC85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5F25F-A34B-4B3B-FD48-8776CDD2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63A64-9CB7-73A6-65CE-0C2C9E2E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4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34CE-B702-2D8F-BA2F-92416DB2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7F28A-D18D-E8D0-1E03-0476EE0E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DA9DF-2FE4-F459-159E-636B50E3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74F85-0510-8163-7A44-8421147D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845DF-06FA-8167-D452-8935A97F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4F080-C07A-E731-7701-8A5A0CD5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C547-23E0-B121-E8C7-9146CD50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D932-BDA4-6F89-9397-EC89EAFE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1A17-9FDF-9483-7964-A35CF88A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93356-C0C9-EDDE-145C-AF9B5C897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C396-B161-DDEE-737E-F3D8CE10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2C4E8-EEFD-7C08-91E7-F83B9EE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15FE0-E14F-919D-D993-85F36BDE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6754-0F6D-3FAE-BC5F-4C2B55A7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B76A9-9C2C-9297-B3C1-46787077D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8B547-D0A0-1C27-020D-C45C9F0CC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B7F88-991B-D8B8-6212-72E6ADEF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BD453-5884-1F93-61C1-B112E271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C29A8-6333-22DC-B678-43E1AF0B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2E969-C633-912F-607B-D1173E35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18691-61A3-4DCE-C048-3866F47E8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9D6E4-1C2C-D220-A1AE-EBDC6D273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BA1E-66E7-43D5-A365-71F9D655A10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EE3A5-4FB7-A842-5BCE-EFD0F4D3F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115F-B73E-560E-91FA-5CC31984F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9EC1-F35D-40E7-8F7D-D84908DC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E2FB5-45D2-4AEF-8AA5-4EB39DA1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6B0CA-41C1-47D5-852C-AEEEFDBE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01255-E474-4774-93AE-5998B928F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7EBB-F601-43A1-A8EE-D4CDD666D36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8D09A-63F2-496E-A207-53AD040D8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6D2B-F803-4856-91AD-DCD37B792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73E4-C16C-4A45-8CD8-910A0C4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9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be-careful-when-interpreting-predictive-models-in-search-of-causal-insights-e68626e664b6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3" Type="http://schemas.openxmlformats.org/officeDocument/2006/relationships/image" Target="../media/image44.png"/><Relationship Id="rId12" Type="http://schemas.openxmlformats.org/officeDocument/2006/relationships/image" Target="../media/image38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1.png"/><Relationship Id="rId11" Type="http://schemas.openxmlformats.org/officeDocument/2006/relationships/image" Target="../media/image37.png"/><Relationship Id="rId5" Type="http://schemas.openxmlformats.org/officeDocument/2006/relationships/image" Target="../media/image451.png"/><Relationship Id="rId10" Type="http://schemas.openxmlformats.org/officeDocument/2006/relationships/image" Target="../media/image36.png"/><Relationship Id="rId4" Type="http://schemas.openxmlformats.org/officeDocument/2006/relationships/image" Target="../media/image14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1310.png"/><Relationship Id="rId7" Type="http://schemas.openxmlformats.org/officeDocument/2006/relationships/image" Target="../media/image260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0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topcoder.com/challenges/0494170d-3136-4139-89e0-6c1b009c66a2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55.png"/><Relationship Id="rId7" Type="http://schemas.openxmlformats.org/officeDocument/2006/relationships/image" Target="../media/image40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diagramData" Target="../diagrams/data1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49.png"/><Relationship Id="rId10" Type="http://schemas.openxmlformats.org/officeDocument/2006/relationships/image" Target="../media/image43.png"/><Relationship Id="rId19" Type="http://schemas.openxmlformats.org/officeDocument/2006/relationships/image" Target="../media/image5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stanford.edu/" TargetMode="External"/><Relationship Id="rId2" Type="http://schemas.openxmlformats.org/officeDocument/2006/relationships/hyperlink" Target="https://stanford-msande228.github.io/winter2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https://www.gradescope.com/courses/48696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4BC9E-5E52-AC7C-0A3E-744FDACC0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/>
              <a:t>Applied Causal Inference Powered by ML and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925B9-04C2-A3EB-6F55-9970DF6F0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US" sz="1800"/>
              <a:t>Vasilis Syrgkanis</a:t>
            </a:r>
          </a:p>
          <a:p>
            <a:r>
              <a:rPr lang="en-US" sz="1800"/>
              <a:t>MS&amp;E, Stanford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9C1A2D-4129-D453-533E-811B337F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20" y="578738"/>
            <a:ext cx="3563479" cy="58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2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AC15-C6F6-597E-AFE4-845F011A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Causal/Interventional Question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6FC5C5-5120-89A3-F5A5-8FCC3EAF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02" y="1254655"/>
            <a:ext cx="8314796" cy="48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48F84F-1539-2659-C03A-1726B6DE3506}"/>
              </a:ext>
            </a:extLst>
          </p:cNvPr>
          <p:cNvSpPr/>
          <p:nvPr/>
        </p:nvSpPr>
        <p:spPr>
          <a:xfrm>
            <a:off x="6883400" y="2878667"/>
            <a:ext cx="135467" cy="44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FC6F1D-C841-B25B-11C4-C7E4E21C429D}"/>
              </a:ext>
            </a:extLst>
          </p:cNvPr>
          <p:cNvSpPr/>
          <p:nvPr/>
        </p:nvSpPr>
        <p:spPr>
          <a:xfrm>
            <a:off x="6438900" y="3318933"/>
            <a:ext cx="1066799" cy="73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0CB56-B831-010C-2954-D8647697315F}"/>
              </a:ext>
            </a:extLst>
          </p:cNvPr>
          <p:cNvSpPr txBox="1"/>
          <p:nvPr/>
        </p:nvSpPr>
        <p:spPr>
          <a:xfrm>
            <a:off x="6720220" y="5945775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52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4845-6FED-A899-1D31-7ED622F1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answer causal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7CEAE-B482-1C28-D1C5-0AB022972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7C6C-C790-A509-04AE-A7B517B2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</a:t>
            </a:r>
            <a:br>
              <a:rPr lang="en-US" dirty="0"/>
            </a:br>
            <a:r>
              <a:rPr lang="en-US" dirty="0"/>
              <a:t>The ideal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23CC2-4551-7EC6-6770-D7E72C5B4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C17E-4156-D477-C479-B870C4CD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ideal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1F3B1-3DEA-56E2-73F2-DCBF691E7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randomizing the treatment have two populations that are statistically indistinguishable other than that they differ in the assigned treatment</a:t>
            </a:r>
          </a:p>
          <a:p>
            <a:endParaRPr lang="en-US" dirty="0"/>
          </a:p>
          <a:p>
            <a:r>
              <a:rPr lang="en-US" dirty="0"/>
              <a:t>Any statistical differences in the outcome between the two populations can then safely be attributed to the treatment</a:t>
            </a:r>
          </a:p>
        </p:txBody>
      </p:sp>
    </p:spTree>
    <p:extLst>
      <p:ext uri="{BB962C8B-B14F-4D97-AF65-F5344CB8AC3E}">
        <p14:creationId xmlns:p14="http://schemas.microsoft.com/office/powerpoint/2010/main" val="9584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AC15-C6F6-597E-AFE4-845F011A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an A/B test do?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6FC5C5-5120-89A3-F5A5-8FCC3EAF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02" y="1254655"/>
            <a:ext cx="8314796" cy="48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48F84F-1539-2659-C03A-1726B6DE3506}"/>
              </a:ext>
            </a:extLst>
          </p:cNvPr>
          <p:cNvSpPr/>
          <p:nvPr/>
        </p:nvSpPr>
        <p:spPr>
          <a:xfrm>
            <a:off x="6883400" y="2878667"/>
            <a:ext cx="135467" cy="44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FC6F1D-C841-B25B-11C4-C7E4E21C429D}"/>
              </a:ext>
            </a:extLst>
          </p:cNvPr>
          <p:cNvSpPr/>
          <p:nvPr/>
        </p:nvSpPr>
        <p:spPr>
          <a:xfrm>
            <a:off x="6438900" y="3318933"/>
            <a:ext cx="1066799" cy="73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Coin flip discount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67EF54-210C-72B4-4F12-5B9B7F572634}"/>
              </a:ext>
            </a:extLst>
          </p:cNvPr>
          <p:cNvSpPr/>
          <p:nvPr/>
        </p:nvSpPr>
        <p:spPr>
          <a:xfrm>
            <a:off x="1943100" y="5431366"/>
            <a:ext cx="1549400" cy="73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Coin flip bugs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1D449C-95A5-46BA-6145-1F0DDDFE0650}"/>
              </a:ext>
            </a:extLst>
          </p:cNvPr>
          <p:cNvSpPr/>
          <p:nvPr/>
        </p:nvSpPr>
        <p:spPr>
          <a:xfrm rot="21233083">
            <a:off x="2480734" y="4991100"/>
            <a:ext cx="135467" cy="44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AA74A-33EB-F081-084E-ED345DB548F2}"/>
              </a:ext>
            </a:extLst>
          </p:cNvPr>
          <p:cNvSpPr/>
          <p:nvPr/>
        </p:nvSpPr>
        <p:spPr>
          <a:xfrm rot="806708">
            <a:off x="2890577" y="4991099"/>
            <a:ext cx="125847" cy="44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81DF86-B340-5BCC-CB44-E5D36BDB6FDA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3492500" y="5797550"/>
            <a:ext cx="287443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7D4ADB-9A5B-9809-8328-EE8EF0623841}"/>
              </a:ext>
            </a:extLst>
          </p:cNvPr>
          <p:cNvSpPr txBox="1"/>
          <p:nvPr/>
        </p:nvSpPr>
        <p:spPr>
          <a:xfrm>
            <a:off x="4740063" y="5575880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904712-688A-E332-D031-CDECA22E97A3}"/>
              </a:ext>
            </a:extLst>
          </p:cNvPr>
          <p:cNvCxnSpPr>
            <a:cxnSpLocks/>
          </p:cNvCxnSpPr>
          <p:nvPr/>
        </p:nvCxnSpPr>
        <p:spPr>
          <a:xfrm>
            <a:off x="5459372" y="4868288"/>
            <a:ext cx="1072661" cy="7075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0EFC92-A619-4350-3A95-B1855DFF46F0}"/>
              </a:ext>
            </a:extLst>
          </p:cNvPr>
          <p:cNvSpPr txBox="1"/>
          <p:nvPr/>
        </p:nvSpPr>
        <p:spPr>
          <a:xfrm rot="1948461">
            <a:off x="5678218" y="4860446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25DE62-BAB6-5F3E-D4F3-FF395901F1AE}"/>
              </a:ext>
            </a:extLst>
          </p:cNvPr>
          <p:cNvSpPr txBox="1"/>
          <p:nvPr/>
        </p:nvSpPr>
        <p:spPr>
          <a:xfrm>
            <a:off x="6560087" y="4306899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5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AC83-9283-9AF3-A8D1-41840A5E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64C27-5DC9-3059-A32F-40AAD385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133"/>
            <a:ext cx="10515600" cy="3670830"/>
          </a:xfrm>
        </p:spPr>
        <p:txBody>
          <a:bodyPr/>
          <a:lstStyle/>
          <a:p>
            <a:r>
              <a:rPr lang="en-US" dirty="0"/>
              <a:t>Ethical</a:t>
            </a:r>
          </a:p>
          <a:p>
            <a:endParaRPr lang="en-US" dirty="0"/>
          </a:p>
          <a:p>
            <a:r>
              <a:rPr lang="en-US" dirty="0"/>
              <a:t>Practical</a:t>
            </a:r>
          </a:p>
          <a:p>
            <a:endParaRPr lang="en-US" dirty="0"/>
          </a:p>
          <a:p>
            <a:r>
              <a:rPr lang="en-US" dirty="0"/>
              <a:t>Generalizability</a:t>
            </a:r>
          </a:p>
        </p:txBody>
      </p:sp>
    </p:spTree>
    <p:extLst>
      <p:ext uri="{BB962C8B-B14F-4D97-AF65-F5344CB8AC3E}">
        <p14:creationId xmlns:p14="http://schemas.microsoft.com/office/powerpoint/2010/main" val="307594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F90D-022E-F8AB-30EF-15F7AD5C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data and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75BA7-EAE9-D717-C12B-1FEEFA4CF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C7D1F-0BBE-8567-239F-4EDDDF97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US" sz="3200"/>
              <a:t>Require domain knowledge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101B-767E-0AA0-559E-AEE0AE0B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of the high-level mechanisms that underlie the data collection process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098" name="Picture 2" descr="Diagram&#10;&#10;Description automatically generated">
            <a:extLst>
              <a:ext uri="{FF2B5EF4-FFF2-40B4-BE49-F238E27FC236}">
                <a16:creationId xmlns:a16="http://schemas.microsoft.com/office/drawing/2014/main" id="{7E9E4652-61EE-BE58-C98D-3E39A4B9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3" y="2861136"/>
            <a:ext cx="5481509" cy="32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rt&#10;&#10;Description automatically generated">
            <a:extLst>
              <a:ext uri="{FF2B5EF4-FFF2-40B4-BE49-F238E27FC236}">
                <a16:creationId xmlns:a16="http://schemas.microsoft.com/office/drawing/2014/main" id="{0E778DAF-F169-00B5-CDB9-D15258E1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781" y="3507460"/>
            <a:ext cx="5523082" cy="19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1BD53D-C6C5-49E4-21D4-1BE52E76C1E4}"/>
              </a:ext>
            </a:extLst>
          </p:cNvPr>
          <p:cNvCxnSpPr/>
          <p:nvPr/>
        </p:nvCxnSpPr>
        <p:spPr>
          <a:xfrm>
            <a:off x="1485900" y="5859630"/>
            <a:ext cx="190076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8652341-0B90-D6E7-8391-CFEBA79E0A8D}"/>
              </a:ext>
            </a:extLst>
          </p:cNvPr>
          <p:cNvSpPr txBox="1"/>
          <p:nvPr/>
        </p:nvSpPr>
        <p:spPr>
          <a:xfrm>
            <a:off x="2119630" y="5674964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EEE033-3E78-CB4F-B87B-61AFC6C85C6B}"/>
              </a:ext>
            </a:extLst>
          </p:cNvPr>
          <p:cNvCxnSpPr>
            <a:cxnSpLocks/>
          </p:cNvCxnSpPr>
          <p:nvPr/>
        </p:nvCxnSpPr>
        <p:spPr>
          <a:xfrm>
            <a:off x="2773274" y="5276964"/>
            <a:ext cx="698368" cy="4683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9C1354-E0CE-07D1-85DE-9C5959530718}"/>
              </a:ext>
            </a:extLst>
          </p:cNvPr>
          <p:cNvSpPr txBox="1"/>
          <p:nvPr/>
        </p:nvSpPr>
        <p:spPr>
          <a:xfrm rot="1948461">
            <a:off x="2879468" y="5249499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22396-483D-A5B9-F0AF-8D8E3B462C1F}"/>
              </a:ext>
            </a:extLst>
          </p:cNvPr>
          <p:cNvSpPr txBox="1"/>
          <p:nvPr/>
        </p:nvSpPr>
        <p:spPr>
          <a:xfrm rot="1948461">
            <a:off x="3546036" y="4704704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06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B9B8-029F-4561-8C05-4DC3309E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9247-14D7-400D-9106-2879C181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interventional (what-if) statistical questions and the identification of causal relationships from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C9628-97F7-4BD3-A9DC-8023FF6F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3" y="3996518"/>
            <a:ext cx="3086448" cy="111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18D1B-07DD-4AFA-AC41-6C9069DD4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285" y="2791352"/>
            <a:ext cx="2511429" cy="1121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0D86B-6221-446F-B598-6574F4E60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619" y="2774629"/>
            <a:ext cx="3675147" cy="1138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C55012-BB26-47A2-82E2-E4BF696F6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454" y="4439170"/>
            <a:ext cx="1786155" cy="2308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5D81F-7B7C-4E1B-8805-74517A230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246" y="4439170"/>
            <a:ext cx="1751882" cy="2308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EA1A71-C0CF-4F92-BC25-5580AF8F3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765" y="4439170"/>
            <a:ext cx="1662661" cy="2308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63CA40-6CAC-47C2-8505-1F2A4B2AA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4375" y="3996518"/>
            <a:ext cx="3358850" cy="11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7D1F-0BBE-8567-239F-4EDDDF97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US" sz="3200"/>
              <a:t>Require domain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101B-767E-0AA0-559E-AEE0AE0B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of the high-level causal mechanisms that underlie the data collection process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098" name="Picture 2" descr="Diagram&#10;&#10;Description automatically generated">
            <a:extLst>
              <a:ext uri="{FF2B5EF4-FFF2-40B4-BE49-F238E27FC236}">
                <a16:creationId xmlns:a16="http://schemas.microsoft.com/office/drawing/2014/main" id="{7E9E4652-61EE-BE58-C98D-3E39A4B9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3" y="2861136"/>
            <a:ext cx="5481509" cy="32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1076549-8A32-2A8C-423B-8512E967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2021759"/>
            <a:ext cx="7627126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934850E-6D33-29C9-C4AA-2A947C30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4422028"/>
            <a:ext cx="7771192" cy="23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6CCA67-7F72-FA29-D651-BB5572E3284C}"/>
              </a:ext>
            </a:extLst>
          </p:cNvPr>
          <p:cNvCxnSpPr/>
          <p:nvPr/>
        </p:nvCxnSpPr>
        <p:spPr>
          <a:xfrm>
            <a:off x="1507066" y="5832113"/>
            <a:ext cx="190076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FA4C5C-8250-06E4-815F-9AD960514B53}"/>
              </a:ext>
            </a:extLst>
          </p:cNvPr>
          <p:cNvSpPr txBox="1"/>
          <p:nvPr/>
        </p:nvSpPr>
        <p:spPr>
          <a:xfrm>
            <a:off x="2140796" y="5647447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BCC0B-E9B9-F38E-02FD-1957CD550C91}"/>
              </a:ext>
            </a:extLst>
          </p:cNvPr>
          <p:cNvCxnSpPr>
            <a:cxnSpLocks/>
          </p:cNvCxnSpPr>
          <p:nvPr/>
        </p:nvCxnSpPr>
        <p:spPr>
          <a:xfrm>
            <a:off x="2794440" y="5249447"/>
            <a:ext cx="698368" cy="4683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2BCC00-297A-70A6-EF6A-185B57A29CBE}"/>
              </a:ext>
            </a:extLst>
          </p:cNvPr>
          <p:cNvSpPr txBox="1"/>
          <p:nvPr/>
        </p:nvSpPr>
        <p:spPr>
          <a:xfrm rot="1948461">
            <a:off x="2900634" y="5221982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4DBA6-9DA4-D3BD-B66D-3F8867D9383D}"/>
              </a:ext>
            </a:extLst>
          </p:cNvPr>
          <p:cNvSpPr txBox="1"/>
          <p:nvPr/>
        </p:nvSpPr>
        <p:spPr>
          <a:xfrm rot="1948461">
            <a:off x="3546036" y="4704704"/>
            <a:ext cx="316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5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1BF9-45CB-2AEA-132A-9BCECCC0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Data Science Tail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50365-B6D2-2236-EDBA-D16B3E856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Credit: </a:t>
            </a:r>
            <a:r>
              <a:rPr lang="en-US" dirty="0">
                <a:hlinkClick r:id="rId2"/>
              </a:rPr>
              <a:t>joint blogpost with Scott Lundberg, Eleanor Dillon, Jacob </a:t>
            </a:r>
            <a:r>
              <a:rPr lang="en-US" dirty="0" err="1">
                <a:hlinkClick r:id="rId2"/>
              </a:rPr>
              <a:t>LaRiviere</a:t>
            </a:r>
            <a:r>
              <a:rPr lang="en-US" dirty="0">
                <a:hlinkClick r:id="rId2"/>
              </a:rPr>
              <a:t> and Jonathan Roth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8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CFA2-42D8-FCF1-6CF8-94AA94D3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hierarchy of evidence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476555-402C-71EA-29AA-C02621345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049" y="1825625"/>
            <a:ext cx="6305902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14E47-7BE8-799A-E015-63E12271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69" y="6229917"/>
            <a:ext cx="4054631" cy="6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F250-CAA7-4706-2A38-710668D6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immense improvement in observational techniques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D45F85-5C75-A055-31E5-327F19C65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604" y="2181925"/>
            <a:ext cx="6648792" cy="363873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2ADC3-6E13-C5D0-BCED-32B3511DD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69" y="6229917"/>
            <a:ext cx="4054631" cy="6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1DC6-EE8A-D3BD-3104-639943F3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0A11-FD4A-2D4D-B9D2-E65169FB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 hinge on validity of assumptions</a:t>
            </a:r>
          </a:p>
          <a:p>
            <a:r>
              <a:rPr lang="en-US" dirty="0"/>
              <a:t>Data quality is much more questionable in observational studies</a:t>
            </a:r>
          </a:p>
          <a:p>
            <a:r>
              <a:rPr lang="en-US" dirty="0"/>
              <a:t>Definitions of “treatment” and analysis should emulate a “target ideal trial”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215F1-9EFC-A794-EABB-3447F092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340" y="3429000"/>
            <a:ext cx="5396460" cy="32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10EC-1BCF-FA8B-EF32-893842F3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96BAE-32A3-1C7F-DE8A-0BC967349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E216-5A15-C7B7-5296-7A714BFA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E7A0-668E-46C7-2392-367A38995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Richer datasets (small data) and high-dimensionality</a:t>
            </a:r>
          </a:p>
          <a:p>
            <a:r>
              <a:rPr lang="en-US" dirty="0"/>
              <a:t>Larger datasets (big data) and the desire for personalization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Advancement of modern predictive machine learning and large-scale computation</a:t>
            </a:r>
          </a:p>
          <a:p>
            <a:r>
              <a:rPr lang="en-US" dirty="0"/>
              <a:t>Desire for more robust and flexible analysis even in classical datasets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EF58-1D50-4CB5-8376-0CE0F39D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FE812-C173-4391-83AF-4BED67A73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Re-directing the ability of machine learning estimators to bypass the curse of dimensionality, from the current focus of solving prediction problems to solving statistical problems that arise in causal inference.</a:t>
            </a:r>
          </a:p>
        </p:txBody>
      </p:sp>
    </p:spTree>
    <p:extLst>
      <p:ext uri="{BB962C8B-B14F-4D97-AF65-F5344CB8AC3E}">
        <p14:creationId xmlns:p14="http://schemas.microsoft.com/office/powerpoint/2010/main" val="4055841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1FBF-895F-4333-9B16-242DE05E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industrial and scientific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14D27-5CD3-4063-9067-F6EF92D7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76450"/>
            <a:ext cx="8595965" cy="3714749"/>
          </a:xfrm>
        </p:spPr>
        <p:txBody>
          <a:bodyPr/>
          <a:lstStyle/>
          <a:p>
            <a:r>
              <a:rPr lang="en-US" dirty="0"/>
              <a:t>Return-on-investment, pricing, customer segmentation and personalization</a:t>
            </a:r>
          </a:p>
          <a:p>
            <a:r>
              <a:rPr lang="en-US" dirty="0"/>
              <a:t>Digital experimentation, online ad targeting</a:t>
            </a:r>
          </a:p>
          <a:p>
            <a:r>
              <a:rPr lang="en-US" dirty="0"/>
              <a:t>Personalized medicine</a:t>
            </a:r>
          </a:p>
          <a:p>
            <a:r>
              <a:rPr lang="en-US" dirty="0"/>
              <a:t>Heterogeneity of effect in social science studies</a:t>
            </a:r>
          </a:p>
        </p:txBody>
      </p:sp>
    </p:spTree>
    <p:extLst>
      <p:ext uri="{BB962C8B-B14F-4D97-AF65-F5344CB8AC3E}">
        <p14:creationId xmlns:p14="http://schemas.microsoft.com/office/powerpoint/2010/main" val="2161864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A7C0-8584-4047-0153-77D64944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6178F-89AC-091C-56CF-AB784808A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gital graphs and numbers in 3D">
            <a:extLst>
              <a:ext uri="{FF2B5EF4-FFF2-40B4-BE49-F238E27FC236}">
                <a16:creationId xmlns:a16="http://schemas.microsoft.com/office/drawing/2014/main" id="{7A821A64-72CF-498B-B3CA-C8C184C8B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AFED8-4A8E-47BB-9DB3-89EBA31C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Example 1:</a:t>
            </a:r>
            <a:br>
              <a:rPr lang="en-US" sz="6600" dirty="0"/>
            </a:br>
            <a:r>
              <a:rPr lang="en-US" sz="6600" dirty="0"/>
              <a:t>Digital Recommendation A/B Tests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0946F-CD7A-4B81-846F-2CF03533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261961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Through the lens of a Case-Study at TripAdvisor</a:t>
            </a:r>
          </a:p>
        </p:txBody>
      </p:sp>
    </p:spTree>
    <p:extLst>
      <p:ext uri="{BB962C8B-B14F-4D97-AF65-F5344CB8AC3E}">
        <p14:creationId xmlns:p14="http://schemas.microsoft.com/office/powerpoint/2010/main" val="230104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8579-CEBE-4CE9-8668-C9F53B20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TripAdvisor Membership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BBB7-3494-43D1-B5D7-C787CD97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33274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the causal effect of becoming a member on TripAdvisor on downstream activity on the webpage?</a:t>
            </a:r>
          </a:p>
          <a:p>
            <a:r>
              <a:rPr lang="en-US" dirty="0"/>
              <a:t>How does that effect vary with observable characteristics of the user?</a:t>
            </a:r>
          </a:p>
          <a:p>
            <a:r>
              <a:rPr lang="en-US" dirty="0"/>
              <a:t>Useful for understanding the quality of membership offering/improvements/targeting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pPr marL="3690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98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D396-E1D0-8AB5-D0A5-F6418EC5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 in the world right now…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709F0-BB56-146F-0F65-7FF5EE78F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(M)</a:t>
                </a:r>
                <a:r>
                  <a:rPr lang="en-US" dirty="0" err="1"/>
                  <a:t>anager</a:t>
                </a:r>
                <a:r>
                  <a:rPr lang="en-US" dirty="0"/>
                  <a:t>: “Build a model that predicts whether a customer will renew their product subscription”</a:t>
                </a:r>
              </a:p>
              <a:p>
                <a:r>
                  <a:rPr lang="en-US" dirty="0"/>
                  <a:t>(D)</a:t>
                </a:r>
                <a:r>
                  <a:rPr lang="en-US" dirty="0" err="1"/>
                  <a:t>ata</a:t>
                </a:r>
                <a:r>
                  <a:rPr lang="en-US" dirty="0"/>
                  <a:t> (S)</a:t>
                </a:r>
                <a:r>
                  <a:rPr lang="en-US" dirty="0" err="1"/>
                  <a:t>cientist</a:t>
                </a:r>
                <a:r>
                  <a:rPr lang="en-US" dirty="0"/>
                  <a:t>: “I’ll collect many factors from our database that I believe are predictive of renewal”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i="1" dirty="0"/>
                  <a:t>customer discount, ad spending, customer’s monthly usage, last upgrade, bugs reported by a customer, interactions with a customer, sales calls with a customer, and macroeconomic activity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DS: “Using last year’s data, I fitted a state-of-the-art ML model (</a:t>
                </a:r>
                <a:r>
                  <a:rPr lang="en-US" dirty="0" err="1"/>
                  <a:t>xgboost</a:t>
                </a:r>
                <a:r>
                  <a:rPr lang="en-US" dirty="0"/>
                  <a:t>; gradient boosted forest) to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 renewal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!”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709F0-BB56-146F-0F65-7FF5EE78F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6FBBFA9-EF5A-E76B-9095-29BD2A899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438" y="1960033"/>
            <a:ext cx="1173354" cy="745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B6AE6-747E-2495-871D-9E250964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0" y="5821884"/>
            <a:ext cx="10393534" cy="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8579-CEBE-4CE9-8668-C9F53B20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TripAdvisor Membership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BBB7-3494-43D1-B5D7-C787CD97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causal effect of becoming a member on TripAdvisor on downstream activity on the webpage?</a:t>
            </a:r>
          </a:p>
          <a:p>
            <a:r>
              <a:rPr lang="en-US" dirty="0"/>
              <a:t>How does that effect vary with observable characteristics of the user?</a:t>
            </a:r>
          </a:p>
          <a:p>
            <a:r>
              <a:rPr lang="en-US" dirty="0"/>
              <a:t>Useful for understanding the quality of membership offering/improvements/targeting</a:t>
            </a:r>
          </a:p>
          <a:p>
            <a:endParaRPr lang="en-US" dirty="0"/>
          </a:p>
          <a:p>
            <a:pPr marL="36900" indent="0">
              <a:buNone/>
            </a:pPr>
            <a:r>
              <a:rPr lang="en-US" b="1" dirty="0">
                <a:solidFill>
                  <a:srgbClr val="C00000"/>
                </a:solidFill>
              </a:rPr>
              <a:t>Standard approach:</a:t>
            </a:r>
            <a:r>
              <a:rPr lang="en-US" dirty="0"/>
              <a:t> Let’s run an A/B test!</a:t>
            </a:r>
          </a:p>
          <a:p>
            <a:pPr marL="36900" indent="0">
              <a:buNone/>
            </a:pPr>
            <a:r>
              <a:rPr lang="en-US" b="1" dirty="0">
                <a:solidFill>
                  <a:srgbClr val="C00000"/>
                </a:solidFill>
              </a:rPr>
              <a:t>Not applicable: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We cannot enforce the treatment!</a:t>
            </a:r>
          </a:p>
          <a:p>
            <a:r>
              <a:rPr lang="en-US" dirty="0"/>
              <a:t>We cannot take a random half of the users and make them members</a:t>
            </a:r>
          </a:p>
          <a:p>
            <a:r>
              <a:rPr lang="en-US" dirty="0"/>
              <a:t>Membership is an action that requires user engagement!</a:t>
            </a:r>
          </a:p>
        </p:txBody>
      </p:sp>
    </p:spTree>
    <p:extLst>
      <p:ext uri="{BB962C8B-B14F-4D97-AF65-F5344CB8AC3E}">
        <p14:creationId xmlns:p14="http://schemas.microsoft.com/office/powerpoint/2010/main" val="332379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7DBC-5FC3-44AB-AAC2-0145BE27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A/B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3278-F59F-48AC-A937-81291047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optimizing a service we want to understand the causal effects of actions that involve user engagement (e.g. becoming a member)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96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7DBC-5FC3-44AB-AAC2-0145BE27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A/B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3278-F59F-48AC-A937-81291047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optimizing a service we want to understand the causal effects of actions that involve user engagement (e.g. becoming a member)</a:t>
            </a:r>
          </a:p>
          <a:p>
            <a:endParaRPr lang="en-US" dirty="0"/>
          </a:p>
          <a:p>
            <a:r>
              <a:rPr lang="en-US" dirty="0"/>
              <a:t>We can run a </a:t>
            </a:r>
            <a:r>
              <a:rPr lang="en-US" b="1" dirty="0">
                <a:solidFill>
                  <a:srgbClr val="C00000"/>
                </a:solidFill>
              </a:rPr>
              <a:t>recommendation A/B test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“recommend/create extra incentives” to half the users to take the action/treatment</a:t>
            </a:r>
          </a:p>
          <a:p>
            <a:r>
              <a:rPr lang="en-US" i="1" dirty="0"/>
              <a:t>Example at TripAdvisor:</a:t>
            </a:r>
            <a:r>
              <a:rPr lang="en-US" dirty="0"/>
              <a:t> enable an easier sign-up flow process for a random half of users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1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7DBC-5FC3-44AB-AAC2-0145BE27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A/B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3278-F59F-48AC-A937-81291047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optimizing a service we want to understand the causal effects of actions that involve user engagement (e.g. becoming a member)</a:t>
            </a:r>
          </a:p>
          <a:p>
            <a:endParaRPr lang="en-US" dirty="0"/>
          </a:p>
          <a:p>
            <a:r>
              <a:rPr lang="en-US" dirty="0"/>
              <a:t>We can run a </a:t>
            </a:r>
            <a:r>
              <a:rPr lang="en-US" b="1" dirty="0">
                <a:solidFill>
                  <a:srgbClr val="C00000"/>
                </a:solidFill>
              </a:rPr>
              <a:t>recommendation A/B test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“recommend/create extra incentives” to half the users to take the action/treatment</a:t>
            </a:r>
          </a:p>
          <a:p>
            <a:r>
              <a:rPr lang="en-US" i="1" dirty="0"/>
              <a:t>Example at TripAdvisor:</a:t>
            </a:r>
            <a:r>
              <a:rPr lang="en-US" dirty="0"/>
              <a:t> enable an easier sign-up flow process for a random half of users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Non-Compliance:</a:t>
            </a:r>
            <a:r>
              <a:rPr lang="en-US" b="1" dirty="0"/>
              <a:t> </a:t>
            </a:r>
            <a:r>
              <a:rPr lang="en-US" dirty="0"/>
              <a:t>``user’s choice to comply or not`` can lead to biased estimates</a:t>
            </a:r>
          </a:p>
        </p:txBody>
      </p:sp>
    </p:spTree>
    <p:extLst>
      <p:ext uri="{BB962C8B-B14F-4D97-AF65-F5344CB8AC3E}">
        <p14:creationId xmlns:p14="http://schemas.microsoft.com/office/powerpoint/2010/main" val="3319131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7DBC-5FC3-44AB-AAC2-0145BE27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Variables (IV)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A3278-F59F-48AC-A937-81291047F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Instrumental Variable: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any random variable </a:t>
                </a:r>
                <a:r>
                  <a:rPr lang="en-US" b="1" dirty="0"/>
                  <a:t>Z</a:t>
                </a:r>
                <a:r>
                  <a:rPr lang="en-US" dirty="0"/>
                  <a:t> that affects the treatment assignment </a:t>
                </a:r>
                <a:r>
                  <a:rPr lang="en-US" b="1" dirty="0"/>
                  <a:t>T</a:t>
                </a:r>
                <a:r>
                  <a:rPr lang="en-US" dirty="0"/>
                  <a:t> but does not affect the outcome </a:t>
                </a:r>
                <a:r>
                  <a:rPr lang="en-US" b="1" dirty="0"/>
                  <a:t>Y</a:t>
                </a:r>
                <a:r>
                  <a:rPr lang="en-US" dirty="0"/>
                  <a:t> other than through the treatment </a:t>
                </a:r>
                <a:r>
                  <a:rPr lang="en-US" sz="1600" dirty="0"/>
                  <a:t>[Wright’28, Bowden-Turkington’90, Angrist-Krueger’91, Imbens-Angrist’94]</a:t>
                </a:r>
                <a:endParaRPr lang="en-US" dirty="0"/>
              </a:p>
              <a:p>
                <a:r>
                  <a:rPr lang="en-US" dirty="0"/>
                  <a:t>Cohort assignment in recommendation A/B test is an instrument</a:t>
                </a:r>
              </a:p>
              <a:p>
                <a:r>
                  <a:rPr lang="en-US" dirty="0"/>
                  <a:t>We can apply IV methods to estimate average treatment effect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A3278-F59F-48AC-A937-81291047F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6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60B3-7F33-45B8-BEFB-9DD4F202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/>
          <a:lstStyle/>
          <a:p>
            <a:r>
              <a:rPr lang="en-US"/>
              <a:t>TripAdvisor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556E8-0FAC-44A1-90B6-74ED5D7B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76450"/>
                <a:ext cx="10353762" cy="371474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For random half of 4 million users, easier sign-up flow was enabled</a:t>
                </a:r>
              </a:p>
              <a:p>
                <a:pPr indent="-342900"/>
                <a:r>
                  <a:rPr lang="en-US" dirty="0"/>
                  <a:t>Easier sign-up incentivizes membership</a:t>
                </a:r>
                <a:endParaRPr lang="en-US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For each user we observe</a:t>
                </a:r>
              </a:p>
              <a:p>
                <a:r>
                  <a:rPr lang="en-US" dirty="0"/>
                  <a:t>Instrument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 whether the easier sign-up flow was enabled</a:t>
                </a:r>
              </a:p>
              <a:p>
                <a:r>
                  <a:rPr lang="en-US" dirty="0"/>
                  <a:t>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observed characteristics of each user: e.g. prior history on platform, location</a:t>
                </a:r>
              </a:p>
              <a:p>
                <a:r>
                  <a:rPr lang="en-US" dirty="0"/>
                  <a:t>Treatment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whether the user became a member</a:t>
                </a:r>
              </a:p>
              <a:p>
                <a:r>
                  <a:rPr lang="en-US" dirty="0"/>
                  <a:t>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number of visits in the next 14 days</a:t>
                </a:r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556E8-0FAC-44A1-90B6-74ED5D7B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76450"/>
                <a:ext cx="10353762" cy="3714749"/>
              </a:xfrm>
              <a:blipFill>
                <a:blip r:embed="rId3"/>
                <a:stretch>
                  <a:fillRect l="-1060" t="-4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737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gital graphs and numbers in 3D">
            <a:extLst>
              <a:ext uri="{FF2B5EF4-FFF2-40B4-BE49-F238E27FC236}">
                <a16:creationId xmlns:a16="http://schemas.microsoft.com/office/drawing/2014/main" id="{7A821A64-72CF-498B-B3CA-C8C184C8B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AFED8-4A8E-47BB-9DB3-89EBA31C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Example 2:</a:t>
            </a:r>
            <a:br>
              <a:rPr lang="en-US" sz="6600" dirty="0"/>
            </a:br>
            <a:r>
              <a:rPr lang="en-US" sz="6600" dirty="0"/>
              <a:t>Long-term effects of new treatments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0946F-CD7A-4B81-846F-2CF03533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261961" cy="59297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Through the lens of a Return-on-Investment (ROI) Case-Study at Microsoft</a:t>
            </a:r>
          </a:p>
        </p:txBody>
      </p:sp>
    </p:spTree>
    <p:extLst>
      <p:ext uri="{BB962C8B-B14F-4D97-AF65-F5344CB8AC3E}">
        <p14:creationId xmlns:p14="http://schemas.microsoft.com/office/powerpoint/2010/main" val="9135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rt Term Care vs Long Term Care: What's The Difference?">
            <a:extLst>
              <a:ext uri="{FF2B5EF4-FFF2-40B4-BE49-F238E27FC236}">
                <a16:creationId xmlns:a16="http://schemas.microsoft.com/office/drawing/2014/main" id="{7BF66706-44D0-48B2-AB04-6227BABE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7" b="99743" l="4924" r="89474">
                        <a14:foregroundMark x1="68591" y1="6427" x2="68591" y2="6427"/>
                        <a14:foregroundMark x1="21902" y1="54756" x2="21902" y2="54756"/>
                        <a14:foregroundMark x1="21392" y1="56041" x2="21392" y2="56041"/>
                        <a14:foregroundMark x1="18676" y1="59126" x2="18676" y2="59126"/>
                        <a14:foregroundMark x1="7980" y1="53213" x2="7980" y2="53213"/>
                        <a14:foregroundMark x1="4924" y1="52956" x2="4924" y2="52956"/>
                        <a14:foregroundMark x1="28014" y1="55527" x2="28014" y2="55527"/>
                        <a14:foregroundMark x1="38200" y1="57841" x2="38200" y2="57841"/>
                        <a14:foregroundMark x1="42784" y1="57841" x2="42784" y2="57841"/>
                        <a14:foregroundMark x1="47708" y1="58098" x2="47708" y2="58098"/>
                        <a14:foregroundMark x1="51613" y1="60154" x2="51613" y2="60154"/>
                        <a14:foregroundMark x1="51613" y1="59897" x2="51613" y2="59897"/>
                        <a14:foregroundMark x1="53650" y1="59126" x2="53820" y2="59126"/>
                        <a14:foregroundMark x1="57385" y1="59126" x2="57385" y2="59126"/>
                        <a14:foregroundMark x1="57385" y1="59126" x2="57385" y2="59126"/>
                        <a14:foregroundMark x1="56537" y1="61954" x2="56537" y2="61954"/>
                        <a14:foregroundMark x1="55518" y1="61954" x2="55008" y2="61954"/>
                        <a14:foregroundMark x1="54839" y1="61440" x2="65535" y2="62468"/>
                        <a14:foregroundMark x1="65535" y1="62468" x2="67402" y2="64524"/>
                        <a14:foregroundMark x1="19185" y1="28535" x2="62139" y2="23650"/>
                        <a14:foregroundMark x1="62139" y1="23650" x2="73854" y2="16452"/>
                        <a14:foregroundMark x1="47029" y1="92802" x2="47029" y2="92802"/>
                        <a14:foregroundMark x1="46010" y1="99743" x2="46010" y2="99743"/>
                        <a14:foregroundMark x1="67912" y1="62468" x2="67912" y2="62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26" y="2329474"/>
            <a:ext cx="4711600" cy="31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9E1FBF-895F-4333-9B16-242DE05E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Long-Term Returns on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14D27-5CD3-4063-9067-F6EF92D7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7359556" cy="37147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Companies frequently deploy new discount or customer support programs</a:t>
            </a:r>
          </a:p>
          <a:p>
            <a:r>
              <a:rPr lang="en-US" dirty="0"/>
              <a:t>Which of these programs (“investments”) are more successful than others?</a:t>
            </a:r>
          </a:p>
          <a:p>
            <a:r>
              <a:rPr lang="en-US" dirty="0"/>
              <a:t>Success is a </a:t>
            </a:r>
            <a:r>
              <a:rPr lang="en-US" dirty="0">
                <a:solidFill>
                  <a:srgbClr val="C00000"/>
                </a:solidFill>
              </a:rPr>
              <a:t>long-term</a:t>
            </a:r>
            <a:r>
              <a:rPr lang="en-US" dirty="0"/>
              <a:t> objective: what is the effect of the program on the two-year customer journey (e.g., effect on two-year revenue)</a:t>
            </a:r>
          </a:p>
          <a:p>
            <a:r>
              <a:rPr lang="en-US" dirty="0"/>
              <a:t>We cannot wait two years to evaluate a program</a:t>
            </a:r>
          </a:p>
          <a:p>
            <a:r>
              <a:rPr lang="en-US" dirty="0">
                <a:solidFill>
                  <a:srgbClr val="C00000"/>
                </a:solidFill>
              </a:rPr>
              <a:t>Main Question.</a:t>
            </a:r>
            <a:r>
              <a:rPr lang="en-US" dirty="0"/>
              <a:t> Can we construct estimates of the values of these programs with </a:t>
            </a:r>
            <a:r>
              <a:rPr lang="en-US" dirty="0">
                <a:solidFill>
                  <a:srgbClr val="C00000"/>
                </a:solidFill>
              </a:rPr>
              <a:t>short-term</a:t>
            </a:r>
            <a:r>
              <a:rPr lang="en-US" dirty="0"/>
              <a:t> data, e.g. after 6 months? </a:t>
            </a:r>
          </a:p>
        </p:txBody>
      </p:sp>
    </p:spTree>
    <p:extLst>
      <p:ext uri="{BB962C8B-B14F-4D97-AF65-F5344CB8AC3E}">
        <p14:creationId xmlns:p14="http://schemas.microsoft.com/office/powerpoint/2010/main" val="9897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936E-8706-44D3-A88A-CEE1104E4E2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Long-Term Effects from Short-Term Surrogates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D8855-A6D6-4CDD-BDD5-30CA22B138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effectLst/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  <a:effectLst/>
                  </a:rPr>
                  <a:t>Suppose that there are many short-term signals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</a:rPr>
                  <a:t> that are indicative of a customer’s long-term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</a:rPr>
                  <a:t> (e.g. the next 6-month purchase patterns of a customer could be indicative of their long-term spend)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effectLst/>
                  </a:rPr>
                  <a:t>Suppose that investment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</a:rPr>
                  <a:t> affects long-term rewards if and only if it affects these short-term signals</a:t>
                </a:r>
              </a:p>
              <a:p>
                <a:endParaRPr lang="en-US" dirty="0">
                  <a:solidFill>
                    <a:schemeClr val="bg1"/>
                  </a:solidFill>
                  <a:effectLst/>
                </a:endParaRPr>
              </a:p>
              <a:p>
                <a:endParaRPr lang="en-US" dirty="0">
                  <a:solidFill>
                    <a:schemeClr val="bg1"/>
                  </a:solidFill>
                  <a:effectLst/>
                </a:endParaRPr>
              </a:p>
              <a:p>
                <a:endParaRPr lang="en-US" dirty="0">
                  <a:solidFill>
                    <a:schemeClr val="bg1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effectLst/>
                  </a:rPr>
                  <a:t>We will call these short-term signals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</a:rPr>
                  <a:t> surrogates</a:t>
                </a:r>
              </a:p>
              <a:p>
                <a:endParaRPr lang="en-US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D8855-A6D6-4CDD-BDD5-30CA22B13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DF02CA-EB2A-4569-94E3-329DC23D3810}"/>
                  </a:ext>
                </a:extLst>
              </p:cNvPr>
              <p:cNvSpPr/>
              <p:nvPr/>
            </p:nvSpPr>
            <p:spPr>
              <a:xfrm>
                <a:off x="3610727" y="4010592"/>
                <a:ext cx="740302" cy="728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DF02CA-EB2A-4569-94E3-329DC23D3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27" y="4010592"/>
                <a:ext cx="740302" cy="7285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E377E5F-4F57-4B58-9CB9-C923EE04EE93}"/>
                  </a:ext>
                </a:extLst>
              </p:cNvPr>
              <p:cNvSpPr/>
              <p:nvPr/>
            </p:nvSpPr>
            <p:spPr>
              <a:xfrm>
                <a:off x="7100671" y="4010590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E377E5F-4F57-4B58-9CB9-C923EE04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71" y="4010590"/>
                <a:ext cx="740301" cy="72857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41F788-CAC3-4147-AC5B-EA6A290C03BE}"/>
                  </a:ext>
                </a:extLst>
              </p:cNvPr>
              <p:cNvSpPr/>
              <p:nvPr/>
            </p:nvSpPr>
            <p:spPr>
              <a:xfrm>
                <a:off x="5355699" y="4010591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41F788-CAC3-4147-AC5B-EA6A290C0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699" y="4010591"/>
                <a:ext cx="740301" cy="72857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6D70C6-A28F-4B4E-8CA3-3996B28834B3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 flipV="1">
            <a:off x="4351029" y="4374878"/>
            <a:ext cx="10046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0FC3A7-98B7-48DF-9F82-E92037E8DE69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6096000" y="4374877"/>
            <a:ext cx="10046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8F50-342E-4391-9084-A8924CFCE0C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Causal Inference with Surrogates 101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787EEAF-5D75-428F-A7BD-9CEADBF50555}"/>
              </a:ext>
            </a:extLst>
          </p:cNvPr>
          <p:cNvCxnSpPr>
            <a:cxnSpLocks/>
            <a:stCxn id="74" idx="5"/>
            <a:endCxn id="72" idx="1"/>
          </p:cNvCxnSpPr>
          <p:nvPr/>
        </p:nvCxnSpPr>
        <p:spPr>
          <a:xfrm>
            <a:off x="8494838" y="3083094"/>
            <a:ext cx="437590" cy="6786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CADE1F-AD1B-40A4-A2E3-1769CBF9A3A6}"/>
                  </a:ext>
                </a:extLst>
              </p:cNvPr>
              <p:cNvSpPr/>
              <p:nvPr/>
            </p:nvSpPr>
            <p:spPr>
              <a:xfrm>
                <a:off x="8824013" y="3655024"/>
                <a:ext cx="740301" cy="728573"/>
              </a:xfrm>
              <a:prstGeom prst="ellipse">
                <a:avLst/>
              </a:prstGeom>
              <a:solidFill>
                <a:srgbClr val="D3BA6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2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CADE1F-AD1B-40A4-A2E3-1769CBF9A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013" y="3655024"/>
                <a:ext cx="740301" cy="7285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F90AEF1-EC5D-41DB-A269-62B630353660}"/>
                  </a:ext>
                </a:extLst>
              </p:cNvPr>
              <p:cNvSpPr/>
              <p:nvPr/>
            </p:nvSpPr>
            <p:spPr>
              <a:xfrm>
                <a:off x="7862952" y="2461218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2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F90AEF1-EC5D-41DB-A269-62B63035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952" y="2461218"/>
                <a:ext cx="740301" cy="7285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B3D0189-D0F3-4FDD-8C09-02241C39FC91}"/>
                  </a:ext>
                </a:extLst>
              </p:cNvPr>
              <p:cNvSpPr/>
              <p:nvPr/>
            </p:nvSpPr>
            <p:spPr>
              <a:xfrm>
                <a:off x="10795209" y="3702135"/>
                <a:ext cx="740301" cy="72857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B3D0189-D0F3-4FDD-8C09-02241C39F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209" y="3702135"/>
                <a:ext cx="740301" cy="72857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C269D7B-D90A-402B-9F47-167D869A98B6}"/>
              </a:ext>
            </a:extLst>
          </p:cNvPr>
          <p:cNvCxnSpPr>
            <a:cxnSpLocks/>
          </p:cNvCxnSpPr>
          <p:nvPr/>
        </p:nvCxnSpPr>
        <p:spPr>
          <a:xfrm>
            <a:off x="9581904" y="4017137"/>
            <a:ext cx="1200456" cy="2173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0248BC-BE86-4E3B-8B91-47067D9FA01C}"/>
              </a:ext>
            </a:extLst>
          </p:cNvPr>
          <p:cNvCxnSpPr>
            <a:cxnSpLocks/>
            <a:stCxn id="45" idx="5"/>
            <a:endCxn id="40" idx="1"/>
          </p:cNvCxnSpPr>
          <p:nvPr/>
        </p:nvCxnSpPr>
        <p:spPr>
          <a:xfrm>
            <a:off x="2247963" y="3083094"/>
            <a:ext cx="437590" cy="678627"/>
          </a:xfrm>
          <a:prstGeom prst="straightConnector1">
            <a:avLst/>
          </a:prstGeom>
          <a:ln w="127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16031B9-B4FA-4B7B-8500-B58AD03ED911}"/>
                  </a:ext>
                </a:extLst>
              </p:cNvPr>
              <p:cNvSpPr/>
              <p:nvPr/>
            </p:nvSpPr>
            <p:spPr>
              <a:xfrm>
                <a:off x="2577138" y="3655024"/>
                <a:ext cx="740301" cy="728573"/>
              </a:xfrm>
              <a:prstGeom prst="ellipse">
                <a:avLst/>
              </a:prstGeom>
              <a:solidFill>
                <a:srgbClr val="D3BA6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2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16031B9-B4FA-4B7B-8500-B58AD03ED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138" y="3655024"/>
                <a:ext cx="740301" cy="72857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E5BF941-6388-470A-BE77-7132852B4D65}"/>
                  </a:ext>
                </a:extLst>
              </p:cNvPr>
              <p:cNvSpPr/>
              <p:nvPr/>
            </p:nvSpPr>
            <p:spPr>
              <a:xfrm>
                <a:off x="1616077" y="2461218"/>
                <a:ext cx="740301" cy="72857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2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E5BF941-6388-470A-BE77-7132852B4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77" y="2461218"/>
                <a:ext cx="740301" cy="7285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E2C0F77-794F-4DA0-B378-EFE6F6C270F3}"/>
                  </a:ext>
                </a:extLst>
              </p:cNvPr>
              <p:cNvSpPr/>
              <p:nvPr/>
            </p:nvSpPr>
            <p:spPr>
              <a:xfrm>
                <a:off x="4548334" y="3702135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E2C0F77-794F-4DA0-B378-EFE6F6C27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34" y="3702135"/>
                <a:ext cx="740301" cy="72857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553020F-C88F-4133-952F-4CC5D1C34DDD}"/>
              </a:ext>
            </a:extLst>
          </p:cNvPr>
          <p:cNvCxnSpPr>
            <a:cxnSpLocks/>
          </p:cNvCxnSpPr>
          <p:nvPr/>
        </p:nvCxnSpPr>
        <p:spPr>
          <a:xfrm>
            <a:off x="3335029" y="4017137"/>
            <a:ext cx="1200456" cy="21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3279D3-55EC-4DD7-B3B7-5249259E9FD3}"/>
              </a:ext>
            </a:extLst>
          </p:cNvPr>
          <p:cNvSpPr/>
          <p:nvPr/>
        </p:nvSpPr>
        <p:spPr>
          <a:xfrm>
            <a:off x="4358869" y="3526971"/>
            <a:ext cx="1120656" cy="1087705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D855F85-956F-4296-902C-AFD0CCE3B93E}"/>
              </a:ext>
            </a:extLst>
          </p:cNvPr>
          <p:cNvSpPr/>
          <p:nvPr/>
        </p:nvSpPr>
        <p:spPr>
          <a:xfrm>
            <a:off x="10605031" y="3522568"/>
            <a:ext cx="1120656" cy="1087705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D24C43-890D-4C90-9562-BD829E45346F}"/>
              </a:ext>
            </a:extLst>
          </p:cNvPr>
          <p:cNvSpPr/>
          <p:nvPr/>
        </p:nvSpPr>
        <p:spPr>
          <a:xfrm>
            <a:off x="5369522" y="4530749"/>
            <a:ext cx="5238893" cy="987723"/>
          </a:xfrm>
          <a:custGeom>
            <a:avLst/>
            <a:gdLst>
              <a:gd name="connsiteX0" fmla="*/ 0 w 5238893"/>
              <a:gd name="connsiteY0" fmla="*/ 89377 h 571447"/>
              <a:gd name="connsiteX1" fmla="*/ 1361287 w 5238893"/>
              <a:gd name="connsiteY1" fmla="*/ 488138 h 571447"/>
              <a:gd name="connsiteX2" fmla="*/ 3396343 w 5238893"/>
              <a:gd name="connsiteY2" fmla="*/ 529389 h 571447"/>
              <a:gd name="connsiteX3" fmla="*/ 5238893 w 5238893"/>
              <a:gd name="connsiteY3" fmla="*/ 0 h 5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893" h="571447">
                <a:moveTo>
                  <a:pt x="0" y="89377"/>
                </a:moveTo>
                <a:cubicBezTo>
                  <a:pt x="397615" y="252090"/>
                  <a:pt x="795230" y="414803"/>
                  <a:pt x="1361287" y="488138"/>
                </a:cubicBezTo>
                <a:cubicBezTo>
                  <a:pt x="1927344" y="561473"/>
                  <a:pt x="2750075" y="610745"/>
                  <a:pt x="3396343" y="529389"/>
                </a:cubicBezTo>
                <a:cubicBezTo>
                  <a:pt x="4042611" y="448033"/>
                  <a:pt x="4640752" y="224016"/>
                  <a:pt x="5238893" y="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4342AC-8BB9-4F41-BCB6-4F09FDE51F44}"/>
                  </a:ext>
                </a:extLst>
              </p:cNvPr>
              <p:cNvSpPr txBox="1"/>
              <p:nvPr/>
            </p:nvSpPr>
            <p:spPr>
              <a:xfrm>
                <a:off x="4548334" y="4632220"/>
                <a:ext cx="175887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4342AC-8BB9-4F41-BCB6-4F09FDE51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34" y="4632220"/>
                <a:ext cx="1758879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7D131E-D40F-4E9B-8BE6-00C0F412C494}"/>
              </a:ext>
            </a:extLst>
          </p:cNvPr>
          <p:cNvCxnSpPr>
            <a:cxnSpLocks/>
          </p:cNvCxnSpPr>
          <p:nvPr/>
        </p:nvCxnSpPr>
        <p:spPr>
          <a:xfrm>
            <a:off x="6675804" y="1770136"/>
            <a:ext cx="0" cy="4870697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2B7E7F-3374-4AB8-B851-6EAA484491BC}"/>
                  </a:ext>
                </a:extLst>
              </p:cNvPr>
              <p:cNvSpPr txBox="1"/>
              <p:nvPr/>
            </p:nvSpPr>
            <p:spPr>
              <a:xfrm>
                <a:off x="180025" y="5078359"/>
                <a:ext cx="5065454" cy="67710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4941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100000"/>
                  <a:buFont typeface="+mj-lt"/>
                  <a:buAutoNum type="arabicPeriod"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Estimate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1900" b="0" i="1" u="none" strike="noStrike" kern="1200" cap="none" spc="0" normalizeH="0" baseline="0" noProof="0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</m:d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≔</m:t>
                    </m:r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900" b="0" i="1" u="none" strike="noStrike" kern="1200" cap="none" spc="0" normalizeH="0" baseline="0" noProof="0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</m:e>
                      <m:e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</m:d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(surrogate index) from (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) by regressing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2B7E7F-3374-4AB8-B851-6EAA48449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5" y="5078359"/>
                <a:ext cx="5065454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7A7E1CE-36D8-4F64-B53F-BE6F55999D93}"/>
                  </a:ext>
                </a:extLst>
              </p:cNvPr>
              <p:cNvSpPr txBox="1"/>
              <p:nvPr/>
            </p:nvSpPr>
            <p:spPr>
              <a:xfrm>
                <a:off x="6799848" y="5535915"/>
                <a:ext cx="5238893" cy="110491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4941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100000"/>
                  <a:buFont typeface="+mj-lt"/>
                  <a:buAutoNum type="arabicPeriod" startAt="2"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Impute expected long-term outcomes in (E)</a:t>
                </a:r>
              </a:p>
              <a:p>
                <a:pPr marL="4941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100000"/>
                  <a:buFont typeface="+mj-lt"/>
                  <a:buAutoNum type="arabicPeriod" startAt="2"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Regress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1900" b="0" i="1" u="none" strike="noStrike" kern="1200" cap="none" spc="0" normalizeH="0" baseline="0" noProof="0" dirty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900" b="0" i="1" u="none" strike="noStrike" kern="1200" cap="none" spc="0" normalizeH="0" baseline="0" noProof="0" dirty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</m:d>
                    <m:r>
                      <a:rPr kumimoji="0" lang="en-US" sz="1900" b="0" i="1" u="none" strike="noStrike" kern="1200" cap="none" spc="0" normalizeH="0" baseline="0" noProof="0" dirty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to estimate effect of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on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from (E)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7A7E1CE-36D8-4F64-B53F-BE6F55999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848" y="5535915"/>
                <a:ext cx="5238893" cy="1104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29D6D1-C258-4FB4-9C76-98517EA384BA}"/>
                  </a:ext>
                </a:extLst>
              </p:cNvPr>
              <p:cNvSpPr txBox="1"/>
              <p:nvPr/>
            </p:nvSpPr>
            <p:spPr>
              <a:xfrm>
                <a:off x="2360643" y="2235796"/>
                <a:ext cx="4315161" cy="1055674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342900" marR="0" lvl="0" indent="-3060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  <a:buFont typeface="Wingdings 2" charset="2"/>
                  <a:buChar char="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ontains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long-term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and surrogates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  <a:p>
                <a:pPr marL="342900" marR="0" lvl="0" indent="-3060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  <a:buFont typeface="Wingdings 2" charset="2"/>
                  <a:buChar char="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Relationship between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 the same as in short-term dataset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sto MT" panose="02040603050505030304"/>
                    <a:ea typeface="+mn-ea"/>
                    <a:cs typeface="+mn-cs"/>
                  </a:rPr>
                  <a:t>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29D6D1-C258-4FB4-9C76-98517EA38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43" y="2235796"/>
                <a:ext cx="4315161" cy="1055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92EDBD8-4BE9-4C00-A660-FA33DBDEBDE0}"/>
              </a:ext>
            </a:extLst>
          </p:cNvPr>
          <p:cNvSpPr txBox="1"/>
          <p:nvPr/>
        </p:nvSpPr>
        <p:spPr>
          <a:xfrm>
            <a:off x="1656590" y="1835400"/>
            <a:ext cx="279517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istorical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/long-term (O)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6CF12-D35C-410C-95F8-7321A62B28F9}"/>
              </a:ext>
            </a:extLst>
          </p:cNvPr>
          <p:cNvSpPr txBox="1"/>
          <p:nvPr/>
        </p:nvSpPr>
        <p:spPr>
          <a:xfrm>
            <a:off x="8371544" y="1835400"/>
            <a:ext cx="279517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recent/short-term (E)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6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7" grpId="0" animBg="1"/>
      <p:bldP spid="12" grpId="0" animBg="1"/>
      <p:bldP spid="13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615E-65C6-2C9E-42AF-4FB7810B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F4E95-F89A-C7E3-16F4-0FCDC75A6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DS: “It learned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represents the relationship between the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the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!”</a:t>
                </a:r>
              </a:p>
              <a:p>
                <a:r>
                  <a:rPr lang="en-US" dirty="0"/>
                  <a:t>M: “Fantastic! How accurate does it predict when given new data it hasn’t seen?”</a:t>
                </a:r>
              </a:p>
              <a:p>
                <a:r>
                  <a:rPr lang="en-US" dirty="0"/>
                  <a:t>DS: “It gives the correct answer 99% of the time!”</a:t>
                </a:r>
              </a:p>
              <a:p>
                <a:r>
                  <a:rPr lang="en-US" dirty="0"/>
                  <a:t>M: “Fantastic! It’s a great model! We can use it to project next year’s revenue!”</a:t>
                </a:r>
              </a:p>
              <a:p>
                <a:r>
                  <a:rPr lang="en-US" dirty="0"/>
                  <a:t>M: “Oh; Maybe we can also see what it learned and try to prevent churn proactively!”</a:t>
                </a:r>
              </a:p>
              <a:p>
                <a:r>
                  <a:rPr lang="en-US" dirty="0"/>
                  <a:t>DS: “Yeah! I know an amazing new explainable machine learning tool called SHAP; you give it any model and it returns what variables were important and in which direction they influence the outcome.”</a:t>
                </a:r>
              </a:p>
              <a:p>
                <a:r>
                  <a:rPr lang="en-US" dirty="0"/>
                  <a:t>M: “Let’s see it!”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F4E95-F89A-C7E3-16F4-0FCDC75A6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4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Yellow question mark">
            <a:extLst>
              <a:ext uri="{FF2B5EF4-FFF2-40B4-BE49-F238E27FC236}">
                <a16:creationId xmlns:a16="http://schemas.microsoft.com/office/drawing/2014/main" id="{683F25AA-AEA6-433D-AB59-E94DD097B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53B11-BEDB-40A3-984F-3A59AB45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Key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3811D-62A4-47BB-966A-52DE05514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76450"/>
                <a:ext cx="10353762" cy="3714749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Long-term effect only goes through surrogates</a:t>
                </a:r>
              </a:p>
              <a:p>
                <a:r>
                  <a:rPr lang="en-US" dirty="0"/>
                  <a:t>Expected relationship between surrogates and long-term reward is the same long-term setting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) and in short-term setting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69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3811D-62A4-47BB-966A-52DE05514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76450"/>
                <a:ext cx="10353762" cy="37147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367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8F50-342E-4391-9084-A8924CFC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Key Assumptions can be Easily Violated</a:t>
            </a:r>
            <a:br>
              <a:rPr lang="en-US" dirty="0">
                <a:solidFill>
                  <a:schemeClr val="bg1"/>
                </a:solidFill>
                <a:effectLst/>
              </a:rPr>
            </a:br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/>
                <a:latin typeface="Calisto MT" panose="02040603050505030304"/>
              </a:rPr>
              <a:t>I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nvestment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 policies are dynamic and change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6BEF82B-55E8-48D0-9114-70EE95823BDD}"/>
              </a:ext>
            </a:extLst>
          </p:cNvPr>
          <p:cNvCxnSpPr>
            <a:cxnSpLocks/>
            <a:stCxn id="41" idx="5"/>
            <a:endCxn id="40" idx="1"/>
          </p:cNvCxnSpPr>
          <p:nvPr/>
        </p:nvCxnSpPr>
        <p:spPr>
          <a:xfrm>
            <a:off x="8494838" y="3083094"/>
            <a:ext cx="437590" cy="6786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251C819-6A8F-4F2A-9672-2A85E0FFCE53}"/>
                  </a:ext>
                </a:extLst>
              </p:cNvPr>
              <p:cNvSpPr/>
              <p:nvPr/>
            </p:nvSpPr>
            <p:spPr>
              <a:xfrm>
                <a:off x="8824013" y="3655024"/>
                <a:ext cx="740301" cy="728573"/>
              </a:xfrm>
              <a:prstGeom prst="ellipse">
                <a:avLst/>
              </a:prstGeom>
              <a:solidFill>
                <a:srgbClr val="D3BA6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2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251C819-6A8F-4F2A-9672-2A85E0FFC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013" y="3655024"/>
                <a:ext cx="740301" cy="7285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90E424D-AE59-4EFA-A7E1-8D79E17D29FD}"/>
                  </a:ext>
                </a:extLst>
              </p:cNvPr>
              <p:cNvSpPr/>
              <p:nvPr/>
            </p:nvSpPr>
            <p:spPr>
              <a:xfrm>
                <a:off x="7862952" y="2461218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2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2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2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2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𝒏𝒆𝒘</m:t>
                          </m:r>
                        </m:sup>
                      </m:sSubSup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90E424D-AE59-4EFA-A7E1-8D79E17D2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952" y="2461218"/>
                <a:ext cx="740301" cy="7285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F0AE565-C7A0-424B-A682-95312485FF12}"/>
              </a:ext>
            </a:extLst>
          </p:cNvPr>
          <p:cNvCxnSpPr>
            <a:cxnSpLocks/>
            <a:stCxn id="48" idx="5"/>
            <a:endCxn id="47" idx="1"/>
          </p:cNvCxnSpPr>
          <p:nvPr/>
        </p:nvCxnSpPr>
        <p:spPr>
          <a:xfrm>
            <a:off x="1197957" y="3033810"/>
            <a:ext cx="437590" cy="6786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A805834-2F23-4FB4-BF5B-7206DA2DBDCE}"/>
                  </a:ext>
                </a:extLst>
              </p:cNvPr>
              <p:cNvSpPr/>
              <p:nvPr/>
            </p:nvSpPr>
            <p:spPr>
              <a:xfrm>
                <a:off x="1527132" y="3605740"/>
                <a:ext cx="740301" cy="728573"/>
              </a:xfrm>
              <a:prstGeom prst="ellipse">
                <a:avLst/>
              </a:prstGeom>
              <a:solidFill>
                <a:srgbClr val="D3BA6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2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A805834-2F23-4FB4-BF5B-7206DA2DB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32" y="3605740"/>
                <a:ext cx="740301" cy="72857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5912358-96B7-4909-9671-A33045286ED5}"/>
                  </a:ext>
                </a:extLst>
              </p:cNvPr>
              <p:cNvSpPr/>
              <p:nvPr/>
            </p:nvSpPr>
            <p:spPr>
              <a:xfrm>
                <a:off x="566071" y="2411934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2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2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2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5912358-96B7-4909-9671-A33045286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71" y="2411934"/>
                <a:ext cx="740301" cy="7285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251BFCD-23F9-48C0-B96A-8971BF2B892A}"/>
                  </a:ext>
                </a:extLst>
              </p:cNvPr>
              <p:cNvSpPr/>
              <p:nvPr/>
            </p:nvSpPr>
            <p:spPr>
              <a:xfrm>
                <a:off x="3826598" y="3652851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251BFCD-23F9-48C0-B96A-8971BF2B8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598" y="3652851"/>
                <a:ext cx="740301" cy="72857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09578C8-55AF-401E-8A9E-4B0A24A36D06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2267433" y="3970027"/>
            <a:ext cx="157229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E883F9D-8903-433B-AA55-4F1BC5063439}"/>
                  </a:ext>
                </a:extLst>
              </p:cNvPr>
              <p:cNvSpPr/>
              <p:nvPr/>
            </p:nvSpPr>
            <p:spPr>
              <a:xfrm>
                <a:off x="2772095" y="2411934"/>
                <a:ext cx="740301" cy="728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2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2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2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E883F9D-8903-433B-AA55-4F1BC5063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5" y="2411934"/>
                <a:ext cx="740301" cy="72857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A8E48EB-CF0C-4964-B513-81430EFFA188}"/>
              </a:ext>
            </a:extLst>
          </p:cNvPr>
          <p:cNvCxnSpPr>
            <a:cxnSpLocks/>
            <a:stCxn id="47" idx="7"/>
            <a:endCxn id="51" idx="3"/>
          </p:cNvCxnSpPr>
          <p:nvPr/>
        </p:nvCxnSpPr>
        <p:spPr>
          <a:xfrm flipV="1">
            <a:off x="2159018" y="3033810"/>
            <a:ext cx="721492" cy="6786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99B155F-229C-4570-B71A-743C2A87C24A}"/>
              </a:ext>
            </a:extLst>
          </p:cNvPr>
          <p:cNvCxnSpPr>
            <a:cxnSpLocks/>
            <a:stCxn id="48" idx="6"/>
            <a:endCxn id="51" idx="2"/>
          </p:cNvCxnSpPr>
          <p:nvPr/>
        </p:nvCxnSpPr>
        <p:spPr>
          <a:xfrm>
            <a:off x="1306372" y="2776221"/>
            <a:ext cx="146572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DE6ED04-B496-4462-A973-6F87EE51412C}"/>
              </a:ext>
            </a:extLst>
          </p:cNvPr>
          <p:cNvCxnSpPr>
            <a:cxnSpLocks/>
            <a:stCxn id="51" idx="5"/>
            <a:endCxn id="49" idx="1"/>
          </p:cNvCxnSpPr>
          <p:nvPr/>
        </p:nvCxnSpPr>
        <p:spPr>
          <a:xfrm>
            <a:off x="3403981" y="3033810"/>
            <a:ext cx="531032" cy="7257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867A17F-C697-4266-9481-BE46849DB2E9}"/>
              </a:ext>
            </a:extLst>
          </p:cNvPr>
          <p:cNvSpPr txBox="1"/>
          <p:nvPr/>
        </p:nvSpPr>
        <p:spPr>
          <a:xfrm>
            <a:off x="448869" y="4760168"/>
            <a:ext cx="6289077" cy="15973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62800" marR="0" lvl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We deployed older/deprecated investments</a:t>
            </a:r>
          </a:p>
          <a:p>
            <a:pPr marL="262800" marR="0" lvl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In a potentially long-term highly auto-correlated manner</a:t>
            </a:r>
          </a:p>
          <a:p>
            <a:pPr marL="262800" marR="0" lvl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Investments are potentially adaptive</a:t>
            </a:r>
          </a:p>
          <a:p>
            <a:pPr marL="262800" marR="0" lvl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Investment policies change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52062B-1169-4248-8937-913D4D960E86}"/>
              </a:ext>
            </a:extLst>
          </p:cNvPr>
          <p:cNvCxnSpPr>
            <a:cxnSpLocks/>
          </p:cNvCxnSpPr>
          <p:nvPr/>
        </p:nvCxnSpPr>
        <p:spPr>
          <a:xfrm>
            <a:off x="6476427" y="2042064"/>
            <a:ext cx="0" cy="233936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150E377-44CF-4CDA-90DA-4050B7FFFB2A}"/>
                  </a:ext>
                </a:extLst>
              </p:cNvPr>
              <p:cNvSpPr/>
              <p:nvPr/>
            </p:nvSpPr>
            <p:spPr>
              <a:xfrm>
                <a:off x="10795209" y="3702135"/>
                <a:ext cx="740301" cy="72857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</m:oMath>
                  </m:oMathPara>
                </a14:m>
                <a:endParaRPr kumimoji="0" lang="en-US" sz="180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sto MT" panose="0204060305050503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150E377-44CF-4CDA-90DA-4050B7FFF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209" y="3702135"/>
                <a:ext cx="740301" cy="72857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A8DF5A-E9E3-4CC7-ACE4-974616106467}"/>
              </a:ext>
            </a:extLst>
          </p:cNvPr>
          <p:cNvCxnSpPr>
            <a:cxnSpLocks/>
          </p:cNvCxnSpPr>
          <p:nvPr/>
        </p:nvCxnSpPr>
        <p:spPr>
          <a:xfrm>
            <a:off x="9581904" y="4017137"/>
            <a:ext cx="1200456" cy="2173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043D92-9D4B-4E07-A4D9-43CD7C36A309}"/>
              </a:ext>
            </a:extLst>
          </p:cNvPr>
          <p:cNvSpPr txBox="1"/>
          <p:nvPr/>
        </p:nvSpPr>
        <p:spPr>
          <a:xfrm>
            <a:off x="1656590" y="1835400"/>
            <a:ext cx="279517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istorical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/long-term (O)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DA95E-3C03-4D1C-BD33-8D63BE1716B2}"/>
              </a:ext>
            </a:extLst>
          </p:cNvPr>
          <p:cNvSpPr txBox="1"/>
          <p:nvPr/>
        </p:nvSpPr>
        <p:spPr>
          <a:xfrm>
            <a:off x="8371544" y="1835400"/>
            <a:ext cx="279517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latin typeface="Calisto MT" panose="02040603050505030304"/>
                <a:ea typeface="+mn-ea"/>
                <a:cs typeface="+mn-cs"/>
              </a:rPr>
              <a:t>recent/short-term (E)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gital graphs and numbers in 3D">
            <a:extLst>
              <a:ext uri="{FF2B5EF4-FFF2-40B4-BE49-F238E27FC236}">
                <a16:creationId xmlns:a16="http://schemas.microsoft.com/office/drawing/2014/main" id="{7A821A64-72CF-498B-B3CA-C8C184C8B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AFED8-4A8E-47BB-9DB3-89EBA31C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Example 3:</a:t>
            </a:r>
            <a:br>
              <a:rPr lang="en-US" sz="6600" dirty="0"/>
            </a:br>
            <a:r>
              <a:rPr lang="en-US" sz="6600" dirty="0"/>
              <a:t>Genomic data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0946F-CD7A-4B81-846F-2CF03533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261961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 of genetic interventions on effectiveness of cancer therapies</a:t>
            </a:r>
          </a:p>
        </p:txBody>
      </p:sp>
    </p:spTree>
    <p:extLst>
      <p:ext uri="{BB962C8B-B14F-4D97-AF65-F5344CB8AC3E}">
        <p14:creationId xmlns:p14="http://schemas.microsoft.com/office/powerpoint/2010/main" val="262755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C568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91D71-629E-8559-55C2-4AA9D1EA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Cancer Immunotherapy Data Science Grand Challenge</a:t>
            </a:r>
            <a:endParaRPr lang="en-US" sz="41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356F7CD-C8B6-CE13-80AD-BF7F21923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26" b="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36EA-9160-4C3A-82FA-003DF12D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Centers on the question of how to make T cells better at killing cancer cells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The Eric and Wendy Schmidt Center at the Broad Institute of MIT and Harvard and other collaborators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While scientists have tested some genetic modifications to T cells in the lab, there are too many possible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Bring ML to this problem to help identify which “perturbations” could make cancer immunotherapy more effective</a:t>
            </a:r>
          </a:p>
        </p:txBody>
      </p:sp>
    </p:spTree>
    <p:extLst>
      <p:ext uri="{BB962C8B-B14F-4D97-AF65-F5344CB8AC3E}">
        <p14:creationId xmlns:p14="http://schemas.microsoft.com/office/powerpoint/2010/main" val="2552670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AAED-67F7-AAC5-DC87-5415008D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795D-895F-9871-2294-B800B335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A2A2B"/>
                </a:solidFill>
                <a:effectLst/>
              </a:rPr>
              <a:t>4,978 unperturbed cells and 26,031 perturbed cells</a:t>
            </a:r>
          </a:p>
          <a:p>
            <a:r>
              <a:rPr lang="en-US" dirty="0">
                <a:solidFill>
                  <a:srgbClr val="2A2A2B"/>
                </a:solidFill>
              </a:rPr>
              <a:t>E</a:t>
            </a:r>
            <a:r>
              <a:rPr lang="en-US" b="0" i="0" dirty="0">
                <a:solidFill>
                  <a:srgbClr val="2A2A2B"/>
                </a:solidFill>
                <a:effectLst/>
              </a:rPr>
              <a:t>ach perturbation is one of 73 different CRISPR single gene knockouts</a:t>
            </a:r>
          </a:p>
          <a:p>
            <a:r>
              <a:rPr lang="en-US" dirty="0"/>
              <a:t>For each cell: a 15,077-dimensional gene expression vector and its condition ('unperturbed' or the name of the gene knockout)</a:t>
            </a:r>
          </a:p>
          <a:p>
            <a:r>
              <a:rPr lang="en-US" dirty="0"/>
              <a:t>Each cell classified (by experts) into one of 5 cell states ('progenitor', 'effector', 'terminal exhausted', 'cycling', 'other’) </a:t>
            </a:r>
          </a:p>
          <a:p>
            <a:r>
              <a:rPr lang="en-US" dirty="0"/>
              <a:t>State is related to the effectiveness of a knockout for cancer immunotherapy</a:t>
            </a:r>
          </a:p>
        </p:txBody>
      </p:sp>
    </p:spTree>
    <p:extLst>
      <p:ext uri="{BB962C8B-B14F-4D97-AF65-F5344CB8AC3E}">
        <p14:creationId xmlns:p14="http://schemas.microsoft.com/office/powerpoint/2010/main" val="3720453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4BC4-CF7E-440C-8934-97CCF43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14" y="176463"/>
            <a:ext cx="10353762" cy="1257300"/>
          </a:xfrm>
        </p:spPr>
        <p:txBody>
          <a:bodyPr/>
          <a:lstStyle/>
          <a:p>
            <a:r>
              <a:rPr lang="en-US" dirty="0"/>
              <a:t>A Growing Software Tool </a:t>
            </a:r>
            <a:r>
              <a:rPr lang="en-US" dirty="0" err="1"/>
              <a:t>EcoSystem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37E706-EAB8-4254-8FF5-DA786EA6E0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3752" y="1333930"/>
          <a:ext cx="12192000" cy="511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7BE4EB77-FEB9-47B5-673F-2460A0D1E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5845" y="5021896"/>
            <a:ext cx="2279541" cy="5946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6EA454-01C9-61F6-4A64-03B3AD0F0EA9}"/>
              </a:ext>
            </a:extLst>
          </p:cNvPr>
          <p:cNvGrpSpPr/>
          <p:nvPr/>
        </p:nvGrpSpPr>
        <p:grpSpPr>
          <a:xfrm>
            <a:off x="1144858" y="5286902"/>
            <a:ext cx="2165836" cy="1279644"/>
            <a:chOff x="734092" y="0"/>
            <a:chExt cx="10723815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02E0AF-AE05-E805-CBD6-08B48355E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4092" y="0"/>
              <a:ext cx="10723815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909C1A-1C33-AD3D-768C-5A0DA77FD4F8}"/>
                </a:ext>
              </a:extLst>
            </p:cNvPr>
            <p:cNvSpPr/>
            <p:nvPr/>
          </p:nvSpPr>
          <p:spPr>
            <a:xfrm>
              <a:off x="5500150" y="0"/>
              <a:ext cx="595391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0CA261-A4E5-E6BE-0025-399DED371D08}"/>
              </a:ext>
            </a:extLst>
          </p:cNvPr>
          <p:cNvGrpSpPr/>
          <p:nvPr/>
        </p:nvGrpSpPr>
        <p:grpSpPr>
          <a:xfrm>
            <a:off x="8739854" y="2665571"/>
            <a:ext cx="2562754" cy="1116774"/>
            <a:chOff x="9386625" y="2591230"/>
            <a:chExt cx="2562754" cy="1116774"/>
          </a:xfrm>
        </p:grpSpPr>
        <p:pic>
          <p:nvPicPr>
            <p:cNvPr id="1032" name="Picture 8" descr="Microsoft Logo, history, meaning, symbol, PNG">
              <a:extLst>
                <a:ext uri="{FF2B5EF4-FFF2-40B4-BE49-F238E27FC236}">
                  <a16:creationId xmlns:a16="http://schemas.microsoft.com/office/drawing/2014/main" id="{77EF3554-825C-75B1-A8E4-6FF4779A2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100" y="2591230"/>
              <a:ext cx="1465577" cy="82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10C38E-B371-8B20-38DE-11FE3B93387F}"/>
                </a:ext>
              </a:extLst>
            </p:cNvPr>
            <p:cNvSpPr/>
            <p:nvPr/>
          </p:nvSpPr>
          <p:spPr>
            <a:xfrm>
              <a:off x="9386625" y="3123229"/>
              <a:ext cx="25627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prstClr val="white">
                      <a:lumMod val="85000"/>
                    </a:prst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sto MT" panose="02040603050505030304"/>
                  <a:ea typeface="+mn-ea"/>
                  <a:cs typeface="+mn-cs"/>
                </a:rPr>
                <a:t>DoWhy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1CA46B-5AC7-9CCD-FF10-28ABA678AE48}"/>
              </a:ext>
            </a:extLst>
          </p:cNvPr>
          <p:cNvGrpSpPr/>
          <p:nvPr/>
        </p:nvGrpSpPr>
        <p:grpSpPr>
          <a:xfrm>
            <a:off x="569728" y="2710176"/>
            <a:ext cx="2562754" cy="1116774"/>
            <a:chOff x="9386625" y="2591230"/>
            <a:chExt cx="2562754" cy="1116774"/>
          </a:xfrm>
        </p:grpSpPr>
        <p:pic>
          <p:nvPicPr>
            <p:cNvPr id="15" name="Picture 8" descr="Microsoft Logo, history, meaning, symbol, PNG">
              <a:extLst>
                <a:ext uri="{FF2B5EF4-FFF2-40B4-BE49-F238E27FC236}">
                  <a16:creationId xmlns:a16="http://schemas.microsoft.com/office/drawing/2014/main" id="{857E0570-62C4-8FE4-39FE-A3DBD8FD0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100" y="2591230"/>
              <a:ext cx="1465577" cy="82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54463C-D392-893F-8DB8-CE76D51D33B8}"/>
                </a:ext>
              </a:extLst>
            </p:cNvPr>
            <p:cNvSpPr/>
            <p:nvPr/>
          </p:nvSpPr>
          <p:spPr>
            <a:xfrm>
              <a:off x="9386625" y="3123229"/>
              <a:ext cx="25627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prstClr val="white">
                      <a:lumMod val="85000"/>
                    </a:prst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sto MT" panose="02040603050505030304"/>
                  <a:ea typeface="+mn-ea"/>
                  <a:cs typeface="+mn-cs"/>
                </a:rPr>
                <a:t>DoWhy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</p:grp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4B2BCB3-105A-78F3-2C6A-E9E6F92D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08" y="6092238"/>
            <a:ext cx="1775832" cy="6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] UpliftML: A python library for uplift modeling that handles webscale  datasets : r/MachineLearning">
            <a:extLst>
              <a:ext uri="{FF2B5EF4-FFF2-40B4-BE49-F238E27FC236}">
                <a16:creationId xmlns:a16="http://schemas.microsoft.com/office/drawing/2014/main" id="{C785502F-43FF-6EDE-EE88-46E5EBF6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77" y="6144122"/>
            <a:ext cx="1091352" cy="6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1B4BC8A-2934-847C-DB21-B8B841BB8859}"/>
              </a:ext>
            </a:extLst>
          </p:cNvPr>
          <p:cNvGrpSpPr/>
          <p:nvPr/>
        </p:nvGrpSpPr>
        <p:grpSpPr>
          <a:xfrm>
            <a:off x="7785181" y="955195"/>
            <a:ext cx="2562754" cy="1116774"/>
            <a:chOff x="9386625" y="2591230"/>
            <a:chExt cx="2562754" cy="1116774"/>
          </a:xfrm>
        </p:grpSpPr>
        <p:pic>
          <p:nvPicPr>
            <p:cNvPr id="20" name="Picture 8" descr="Microsoft Logo, history, meaning, symbol, PNG">
              <a:extLst>
                <a:ext uri="{FF2B5EF4-FFF2-40B4-BE49-F238E27FC236}">
                  <a16:creationId xmlns:a16="http://schemas.microsoft.com/office/drawing/2014/main" id="{10DD3A4A-0194-0B66-2C60-65604B1B8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100" y="2591230"/>
              <a:ext cx="1465577" cy="82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93131A-970D-0271-0DA6-F115B9DBB563}"/>
                </a:ext>
              </a:extLst>
            </p:cNvPr>
            <p:cNvSpPr/>
            <p:nvPr/>
          </p:nvSpPr>
          <p:spPr>
            <a:xfrm>
              <a:off x="9386625" y="3123229"/>
              <a:ext cx="25627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prstClr val="white">
                      <a:lumMod val="85000"/>
                    </a:prst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sto MT" panose="02040603050505030304"/>
                  <a:ea typeface="+mn-ea"/>
                  <a:cs typeface="+mn-cs"/>
                </a:rPr>
                <a:t>ShowWhy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</p:grpSp>
      <p:pic>
        <p:nvPicPr>
          <p:cNvPr id="1038" name="Picture 14">
            <a:extLst>
              <a:ext uri="{FF2B5EF4-FFF2-40B4-BE49-F238E27FC236}">
                <a16:creationId xmlns:a16="http://schemas.microsoft.com/office/drawing/2014/main" id="{898DA855-F734-4D9B-91CF-55C04BBB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12" y="6553536"/>
            <a:ext cx="9048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8BA0E5-634B-AE13-C835-06248CC3CE3D}"/>
              </a:ext>
            </a:extLst>
          </p:cNvPr>
          <p:cNvSpPr txBox="1"/>
          <p:nvPr/>
        </p:nvSpPr>
        <p:spPr>
          <a:xfrm>
            <a:off x="5470487" y="6488668"/>
            <a:ext cx="1750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Auto-Causality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93795D2-D34F-449A-BBE5-603C80F3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5" y="1115932"/>
            <a:ext cx="1428751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AE0FEDB-323D-459D-43EC-A04E7D657280}"/>
              </a:ext>
            </a:extLst>
          </p:cNvPr>
          <p:cNvGrpSpPr/>
          <p:nvPr/>
        </p:nvGrpSpPr>
        <p:grpSpPr>
          <a:xfrm>
            <a:off x="1359195" y="945050"/>
            <a:ext cx="2562754" cy="1239885"/>
            <a:chOff x="9386625" y="2591230"/>
            <a:chExt cx="2562754" cy="1239885"/>
          </a:xfrm>
        </p:grpSpPr>
        <p:pic>
          <p:nvPicPr>
            <p:cNvPr id="27" name="Picture 8" descr="Microsoft Logo, history, meaning, symbol, PNG">
              <a:extLst>
                <a:ext uri="{FF2B5EF4-FFF2-40B4-BE49-F238E27FC236}">
                  <a16:creationId xmlns:a16="http://schemas.microsoft.com/office/drawing/2014/main" id="{F280D820-568C-4F1F-FCBC-51877235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100" y="2591230"/>
              <a:ext cx="1465577" cy="82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1C3FFC-F7A5-9FD2-6203-BF67F974AEA8}"/>
                </a:ext>
              </a:extLst>
            </p:cNvPr>
            <p:cNvSpPr/>
            <p:nvPr/>
          </p:nvSpPr>
          <p:spPr>
            <a:xfrm>
              <a:off x="9386625" y="3123229"/>
              <a:ext cx="256275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prstClr val="white">
                      <a:lumMod val="85000"/>
                    </a:prst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sto MT" panose="02040603050505030304"/>
                  <a:ea typeface="+mn-ea"/>
                  <a:cs typeface="+mn-cs"/>
                </a:rPr>
                <a:t>Decision Service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prstClr val="white">
                      <a:lumMod val="85000"/>
                    </a:prst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sto MT" panose="02040603050505030304"/>
                  <a:ea typeface="+mn-ea"/>
                  <a:cs typeface="+mn-cs"/>
                </a:rPr>
                <a:t>(Contextual Bandits)</a:t>
              </a:r>
            </a:p>
          </p:txBody>
        </p:sp>
      </p:grpSp>
      <p:pic>
        <p:nvPicPr>
          <p:cNvPr id="1042" name="Picture 18">
            <a:extLst>
              <a:ext uri="{FF2B5EF4-FFF2-40B4-BE49-F238E27FC236}">
                <a16:creationId xmlns:a16="http://schemas.microsoft.com/office/drawing/2014/main" id="{0F44E1C8-F92F-4E19-2F8D-817918D2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28" y="2020471"/>
            <a:ext cx="1213160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D3632D5-CB20-349F-D6CF-DF61BA09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390" y="4938490"/>
            <a:ext cx="655798" cy="5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BC6156-2610-64CC-7C2F-DF74029B55DA}"/>
              </a:ext>
            </a:extLst>
          </p:cNvPr>
          <p:cNvSpPr txBox="1"/>
          <p:nvPr/>
        </p:nvSpPr>
        <p:spPr>
          <a:xfrm>
            <a:off x="11127110" y="5568127"/>
            <a:ext cx="97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grf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-labs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1026" name="Picture 2" descr="@tlverse">
            <a:extLst>
              <a:ext uri="{FF2B5EF4-FFF2-40B4-BE49-F238E27FC236}">
                <a16:creationId xmlns:a16="http://schemas.microsoft.com/office/drawing/2014/main" id="{ED424DF8-6C44-C62A-5FC4-BD842BE6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12" y="4216449"/>
            <a:ext cx="722041" cy="7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12754EB-6DE4-02D2-B636-C76BD3AB21AE}"/>
              </a:ext>
            </a:extLst>
          </p:cNvPr>
          <p:cNvSpPr txBox="1"/>
          <p:nvPr/>
        </p:nvSpPr>
        <p:spPr>
          <a:xfrm>
            <a:off x="10961256" y="4401587"/>
            <a:ext cx="97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tlverse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6B2B5-9C7E-3933-8A88-92D989FB89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27" y="3896043"/>
            <a:ext cx="3122635" cy="938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A6CE52-E4BE-9B78-5192-C46F4F1EE3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97704" y="467688"/>
            <a:ext cx="1997134" cy="1024078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986686-1137-0425-D8C6-3A0A2C00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85" y="5843403"/>
            <a:ext cx="441743" cy="4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ooking">
            <a:extLst>
              <a:ext uri="{FF2B5EF4-FFF2-40B4-BE49-F238E27FC236}">
                <a16:creationId xmlns:a16="http://schemas.microsoft.com/office/drawing/2014/main" id="{49E3164F-22A1-51A8-F486-F765E931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04" y="5988979"/>
            <a:ext cx="1337298" cy="2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30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9EE9-FDBB-CA73-8A44-36BD48D7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hope you’ll take 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2A769-5746-02B2-11CA-7A6F4B6EC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6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A99C-10B4-3E9F-283F-5EBA13A3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33280-53EE-BCE9-6D88-43212E51C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identify if what you want to estimate is feasible from your data and what data you need to bring to make it feasible</a:t>
            </a:r>
          </a:p>
          <a:p>
            <a:r>
              <a:rPr lang="en-US" dirty="0"/>
              <a:t>What quantities can you identify from the data you have</a:t>
            </a:r>
          </a:p>
          <a:p>
            <a:r>
              <a:rPr lang="en-US" dirty="0"/>
              <a:t>How do you properly use ML based estimation in your observational and experimental causal inference pipeline</a:t>
            </a:r>
          </a:p>
          <a:p>
            <a:r>
              <a:rPr lang="en-US" dirty="0"/>
              <a:t>How do you construct confidence intervals for your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58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7B28-B990-2D08-6CC8-52219E06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rough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94FB-CC6B-127D-8F4D-1D3CE0CF9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1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4E99-2409-94EC-19A2-DF3D52E4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A7FCD-9FCC-3FDD-5399-78B84BFE8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1: Experiments</a:t>
            </a:r>
          </a:p>
          <a:p>
            <a:r>
              <a:rPr lang="en-US" dirty="0"/>
              <a:t>Section 2: Estimation and inference with linear models in high-d</a:t>
            </a:r>
          </a:p>
          <a:p>
            <a:r>
              <a:rPr lang="en-US" dirty="0"/>
              <a:t>Section 3: Observational data, causality, DAGs, structural equations</a:t>
            </a:r>
          </a:p>
          <a:p>
            <a:r>
              <a:rPr lang="en-US" dirty="0"/>
              <a:t>Section 4: Estimation and inference with modern non-linear ML methods</a:t>
            </a:r>
          </a:p>
          <a:p>
            <a:r>
              <a:rPr lang="en-US" dirty="0"/>
              <a:t>Section 5: Unobserved confounding and instruments</a:t>
            </a:r>
          </a:p>
          <a:p>
            <a:r>
              <a:rPr lang="en-US" dirty="0"/>
              <a:t>Section 6: Heterogeneous Effects and Policy Learning</a:t>
            </a:r>
          </a:p>
          <a:p>
            <a:r>
              <a:rPr lang="en-US" dirty="0"/>
              <a:t>Section 7: Further topics</a:t>
            </a:r>
          </a:p>
        </p:txBody>
      </p:sp>
    </p:spTree>
    <p:extLst>
      <p:ext uri="{BB962C8B-B14F-4D97-AF65-F5344CB8AC3E}">
        <p14:creationId xmlns:p14="http://schemas.microsoft.com/office/powerpoint/2010/main" val="127222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6CEC-41A9-4ABA-9BEF-71A61119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factors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1ED6B-3D50-CDC3-F508-1537C88E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0" y="1531909"/>
            <a:ext cx="10613690" cy="151241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1D8538F-6D47-9DF9-2B38-1DF9296272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76" y="3127567"/>
            <a:ext cx="6231090" cy="34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FBBEA6-EB51-DBAB-AE84-F47907FBAF3A}"/>
              </a:ext>
            </a:extLst>
          </p:cNvPr>
          <p:cNvSpPr txBox="1">
            <a:spLocks/>
          </p:cNvSpPr>
          <p:nvPr/>
        </p:nvSpPr>
        <p:spPr>
          <a:xfrm>
            <a:off x="838200" y="3187699"/>
            <a:ext cx="4610100" cy="298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DS: “It seems that discounts and ad spend are important! Also bugs!”</a:t>
            </a:r>
          </a:p>
          <a:p>
            <a:r>
              <a:rPr lang="en-US" dirty="0"/>
              <a:t>M: “Great let’s see how much each one affects the outcome?”</a:t>
            </a:r>
          </a:p>
        </p:txBody>
      </p:sp>
    </p:spTree>
    <p:extLst>
      <p:ext uri="{BB962C8B-B14F-4D97-AF65-F5344CB8AC3E}">
        <p14:creationId xmlns:p14="http://schemas.microsoft.com/office/powerpoint/2010/main" val="17427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CBE84-DFD5-9ED5-F231-B5D8A3F0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1607-813D-58F7-FC5D-A73104EC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7-8 roughly weekly homework assignments (90%)</a:t>
            </a:r>
          </a:p>
          <a:p>
            <a:r>
              <a:rPr lang="en-US" dirty="0"/>
              <a:t>Class participation (10%)</a:t>
            </a:r>
          </a:p>
          <a:p>
            <a:r>
              <a:rPr lang="en-US" dirty="0"/>
              <a:t>Main text-book: (un-published manuscript shared through Canvas)</a:t>
            </a:r>
          </a:p>
          <a:p>
            <a:r>
              <a:rPr lang="en-US" dirty="0"/>
              <a:t>Webpage: </a:t>
            </a:r>
            <a:r>
              <a:rPr lang="en-US" dirty="0">
                <a:hlinkClick r:id="rId2"/>
              </a:rPr>
              <a:t>https://stanford-msande228.github.io/winter23/</a:t>
            </a:r>
            <a:endParaRPr lang="en-US" dirty="0"/>
          </a:p>
          <a:p>
            <a:r>
              <a:rPr lang="en-US" dirty="0"/>
              <a:t>Discussion and homework material: </a:t>
            </a:r>
            <a:r>
              <a:rPr lang="en-US" dirty="0">
                <a:hlinkClick r:id="rId3"/>
              </a:rPr>
              <a:t>https://canvas.stanford.edu/</a:t>
            </a:r>
            <a:endParaRPr lang="en-US" dirty="0"/>
          </a:p>
          <a:p>
            <a:r>
              <a:rPr lang="en-US" dirty="0"/>
              <a:t>Submissions: </a:t>
            </a:r>
            <a:r>
              <a:rPr lang="en-US" dirty="0">
                <a:hlinkClick r:id="rId4"/>
              </a:rPr>
              <a:t>https://www.gradescope.com/courses/486969/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402C8-2F89-D1F7-B4A9-EA787E7BD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514" y="4925483"/>
            <a:ext cx="6430320" cy="19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6CEC-41A9-4ABA-9BEF-71A61119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awkwardness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56076-45AF-C259-B1FF-36557A62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47805"/>
            <a:ext cx="10515599" cy="39932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E48180-273B-BF75-E209-E6E7B39A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0869"/>
            <a:ext cx="10515600" cy="1266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DS: “So larger discounts reduces renewal! Also, more bugs lead to renewal! Oh, and ads are very important!”</a:t>
            </a:r>
          </a:p>
          <a:p>
            <a:r>
              <a:rPr lang="en-US" dirty="0"/>
              <a:t>M: “Great let’s increase prices, add more bugs and spam everyone!”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181FF46-F613-27A1-7F98-D1084AD8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13" y="2114550"/>
            <a:ext cx="755612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AC15-C6F6-597E-AFE4-845F011A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DD4E-CC66-1544-FACE-F2ED0A32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expert: </a:t>
            </a:r>
          </a:p>
          <a:p>
            <a:pPr lvl="1"/>
            <a:r>
              <a:rPr lang="en-US" dirty="0"/>
              <a:t>“Users with high usage who value the product are more likely to report bugs and to renew their subscriptions.”</a:t>
            </a:r>
          </a:p>
          <a:p>
            <a:pPr lvl="1"/>
            <a:r>
              <a:rPr lang="en-US" dirty="0"/>
              <a:t>“The sales force tends to give high discounts to customers they think are less likely to be interested in the product, and these customers have higher churn.”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6FC5C5-5120-89A3-F5A5-8FCC3EAF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3707230"/>
            <a:ext cx="5228696" cy="30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663F-A053-0717-4E2E-528CBAB6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 counter-intuitive relationships that the model learned problematic?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41DE2-6657-D268-44DE-B22592262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71E8-8CED-6BC0-59B4-03A5DC66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depends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A071-F6F2-C5AC-EB07-508AC051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our goal was to simply project next year’s revenue (without any intervention), then these relationships are not problematic</a:t>
            </a:r>
          </a:p>
          <a:p>
            <a:r>
              <a:rPr lang="en-US" dirty="0"/>
              <a:t>Such tasks that ask for “projecting” some outcome variable in the absence of any intervention are “predictive tasks”</a:t>
            </a:r>
          </a:p>
          <a:p>
            <a:endParaRPr lang="en-US" dirty="0"/>
          </a:p>
          <a:p>
            <a:r>
              <a:rPr lang="en-US" dirty="0"/>
              <a:t>If our goal is to understand what would happen if we intervene in one of the variables to increase retention, then these relationships are problematic</a:t>
            </a:r>
          </a:p>
          <a:p>
            <a:r>
              <a:rPr lang="en-US" dirty="0"/>
              <a:t>Such tasks that ask for “what-if” or “counterfactual” values of an outcome under some intervention are “causal tasks”</a:t>
            </a:r>
          </a:p>
        </p:txBody>
      </p:sp>
    </p:spTree>
    <p:extLst>
      <p:ext uri="{BB962C8B-B14F-4D97-AF65-F5344CB8AC3E}">
        <p14:creationId xmlns:p14="http://schemas.microsoft.com/office/powerpoint/2010/main" val="5607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2561</Words>
  <Application>Microsoft Office PowerPoint</Application>
  <PresentationFormat>宽屏</PresentationFormat>
  <Paragraphs>297</Paragraphs>
  <Slides>50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Calisto MT</vt:lpstr>
      <vt:lpstr>Cambria Math</vt:lpstr>
      <vt:lpstr>Wingdings 2</vt:lpstr>
      <vt:lpstr>Office Theme</vt:lpstr>
      <vt:lpstr>1_Office Theme</vt:lpstr>
      <vt:lpstr>SlateVTI</vt:lpstr>
      <vt:lpstr>Applied Causal Inference Powered by ML and AI</vt:lpstr>
      <vt:lpstr>A Data Science Tail</vt:lpstr>
      <vt:lpstr>Somewhere in the world right now…</vt:lpstr>
      <vt:lpstr>So what…</vt:lpstr>
      <vt:lpstr>The important factors</vt:lpstr>
      <vt:lpstr>The awkwardness</vt:lpstr>
      <vt:lpstr>What happened?</vt:lpstr>
      <vt:lpstr>Are the counter-intuitive relationships that the model learned problematic?</vt:lpstr>
      <vt:lpstr>It depends</vt:lpstr>
      <vt:lpstr>Causal/Interventional Question</vt:lpstr>
      <vt:lpstr>How do we answer causal questions?</vt:lpstr>
      <vt:lpstr>Experiments: The ideal solution</vt:lpstr>
      <vt:lpstr>Why the ideal</vt:lpstr>
      <vt:lpstr>What would an A/B test do?</vt:lpstr>
      <vt:lpstr>Limitations</vt:lpstr>
      <vt:lpstr>Observational data and studies</vt:lpstr>
      <vt:lpstr>Require domain knowledge</vt:lpstr>
      <vt:lpstr>Causal Inference</vt:lpstr>
      <vt:lpstr>Require domain knowledge</vt:lpstr>
      <vt:lpstr>The hierarchy of evidence</vt:lpstr>
      <vt:lpstr>The immense improvement in observational techniques</vt:lpstr>
      <vt:lpstr>The pitfalls</vt:lpstr>
      <vt:lpstr>What is new</vt:lpstr>
      <vt:lpstr>PowerPoint 演示文稿</vt:lpstr>
      <vt:lpstr>Causal Machine Learning</vt:lpstr>
      <vt:lpstr>Many industrial and scientific use cases</vt:lpstr>
      <vt:lpstr>Modern case studies</vt:lpstr>
      <vt:lpstr>Example 1: Digital Recommendation A/B Tests</vt:lpstr>
      <vt:lpstr>TripAdvisor Membership Problem</vt:lpstr>
      <vt:lpstr>TripAdvisor Membership Problem</vt:lpstr>
      <vt:lpstr>Recommendation A/B Tests</vt:lpstr>
      <vt:lpstr>Recommendation A/B Tests</vt:lpstr>
      <vt:lpstr>Recommendation A/B Tests</vt:lpstr>
      <vt:lpstr>Instrumental Variables (IV)</vt:lpstr>
      <vt:lpstr>TripAdvisor Experiment</vt:lpstr>
      <vt:lpstr>Example 2: Long-term effects of new treatments</vt:lpstr>
      <vt:lpstr>Estimating Long-Term Returns on Investment</vt:lpstr>
      <vt:lpstr>Long-Term Effects from Short-Term Surrogates</vt:lpstr>
      <vt:lpstr>Causal Inference with Surrogates 101</vt:lpstr>
      <vt:lpstr>Key Assumptions</vt:lpstr>
      <vt:lpstr>Key Assumptions can be Easily Violated Investment policies are dynamic and change</vt:lpstr>
      <vt:lpstr>Example 3: Genomic data</vt:lpstr>
      <vt:lpstr>Cancer Immunotherapy Data Science Grand Challenge</vt:lpstr>
      <vt:lpstr>Data</vt:lpstr>
      <vt:lpstr>A Growing Software Tool EcoSystem</vt:lpstr>
      <vt:lpstr>What we hope you’ll take away</vt:lpstr>
      <vt:lpstr>Goals of the class</vt:lpstr>
      <vt:lpstr>Structure and rough outline</vt:lpstr>
      <vt:lpstr>Lecture Outline</vt:lpstr>
      <vt:lpstr>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Causal Inference Powered by ML and AI</dc:title>
  <dc:creator>Vasilis Syrgkanis</dc:creator>
  <cp:lastModifiedBy>Long Wei</cp:lastModifiedBy>
  <cp:revision>45</cp:revision>
  <dcterms:created xsi:type="dcterms:W3CDTF">2023-01-09T17:38:13Z</dcterms:created>
  <dcterms:modified xsi:type="dcterms:W3CDTF">2026-02-23T05:39:38Z</dcterms:modified>
</cp:coreProperties>
</file>